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26" r:id="rId1"/>
    <p:sldMasterId id="2147483947" r:id="rId2"/>
  </p:sldMasterIdLst>
  <p:notesMasterIdLst>
    <p:notesMasterId r:id="rId27"/>
  </p:notesMasterIdLst>
  <p:sldIdLst>
    <p:sldId id="256" r:id="rId3"/>
    <p:sldId id="349" r:id="rId4"/>
    <p:sldId id="350" r:id="rId5"/>
    <p:sldId id="270" r:id="rId6"/>
    <p:sldId id="351" r:id="rId7"/>
    <p:sldId id="262" r:id="rId8"/>
    <p:sldId id="263" r:id="rId9"/>
    <p:sldId id="352" r:id="rId10"/>
    <p:sldId id="258" r:id="rId11"/>
    <p:sldId id="272" r:id="rId12"/>
    <p:sldId id="271" r:id="rId13"/>
    <p:sldId id="353" r:id="rId14"/>
    <p:sldId id="300" r:id="rId15"/>
    <p:sldId id="301" r:id="rId16"/>
    <p:sldId id="261" r:id="rId17"/>
    <p:sldId id="354" r:id="rId18"/>
    <p:sldId id="357" r:id="rId19"/>
    <p:sldId id="355" r:id="rId20"/>
    <p:sldId id="303" r:id="rId21"/>
    <p:sldId id="358" r:id="rId22"/>
    <p:sldId id="314" r:id="rId23"/>
    <p:sldId id="359" r:id="rId24"/>
    <p:sldId id="283" r:id="rId25"/>
    <p:sldId id="348" r:id="rId26"/>
  </p:sldIdLst>
  <p:sldSz cx="18288000" cy="10287000"/>
  <p:notesSz cx="6858000" cy="9144000"/>
  <p:embeddedFontLst>
    <p:embeddedFont>
      <p:font typeface="Book Antiqua" panose="02040602050305030304" pitchFamily="18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Garamond" panose="02020404030301010803" pitchFamily="18" charset="0"/>
      <p:regular r:id="rId38"/>
      <p:bold r:id="rId39"/>
      <p:italic r:id="rId40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  <p:embeddedFont>
      <p:font typeface="Sitka Subheading" panose="02000505000000020004" pitchFamily="2" charset="0"/>
      <p:regular r:id="rId45"/>
      <p:bold r:id="rId46"/>
      <p:italic r:id="rId47"/>
      <p:boldItalic r:id="rId48"/>
    </p:embeddedFont>
    <p:embeddedFont>
      <p:font typeface="Wingdings 2" panose="05020102010507070707" pitchFamily="18" charset="2"/>
      <p:regular r:id="rId4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hDI+g0PhkL5ZUi/Hr8VObX/NUf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D7C8E6-E728-44DC-94D4-94D8C88EF494}">
  <a:tblStyle styleId="{03D7C8E6-E728-44DC-94D4-94D8C88EF49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537C185-0F58-4706-B30C-74BDF1DCB3F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911" autoAdjust="0"/>
  </p:normalViewPr>
  <p:slideViewPr>
    <p:cSldViewPr snapToGrid="0">
      <p:cViewPr varScale="1">
        <p:scale>
          <a:sx n="39" d="100"/>
          <a:sy n="39" d="100"/>
        </p:scale>
        <p:origin x="109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16417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AFF86-1B90-4541-A09C-7CCE8E7BCD0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009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9076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072" y="2335398"/>
            <a:ext cx="16848176" cy="1890000"/>
          </a:xfrm>
        </p:spPr>
        <p:txBody>
          <a:bodyPr/>
          <a:lstStyle>
            <a:lvl1pPr>
              <a:defRPr sz="12000" b="0">
                <a:solidFill>
                  <a:schemeClr val="bg2">
                    <a:lumMod val="25000"/>
                  </a:schemeClr>
                </a:solidFill>
                <a:effectLst/>
                <a:latin typeface="Cassandra" pitchFamily="66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4360" y="5292887"/>
            <a:ext cx="12801600" cy="1890000"/>
          </a:xfrm>
        </p:spPr>
        <p:txBody>
          <a:bodyPr/>
          <a:lstStyle>
            <a:lvl1pPr marL="0" indent="0" algn="ctr">
              <a:buNone/>
              <a:defRPr sz="5400" i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1230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1B9CA-6634-4956-B045-F3F122482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2DC8C1-708F-4C18-9C93-67B3BBD65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4A550A-33A1-47E8-B3A4-FE2A6DEA3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595EA5-AC56-4D23-A5F7-34CF847A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BD9B0C-AC37-43DD-A071-4F335A40B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325BD1-3F5C-40B9-AE5E-874FC1179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6382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2EE7F-72FB-4019-B8A6-07D774408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1ADC76-918E-4D4D-BEC8-5C5F9C782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B06C62-3CAE-4F46-9990-A5ABB876C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614209-78FD-4494-ABFC-82D876064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28F99F-D39A-4550-B31C-5AF4490ACD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FEC9D7-0D6A-4729-8E53-FC3E570D5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6C6962-3069-4B1D-B1B0-889AAC92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F307CB-B2C5-42A1-82DF-E2C547746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86082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D12B6-D6B8-4B7D-8A3D-CE260FDEB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38925D-D567-47C0-88AB-46988971B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6E16B1-53CC-4743-A70E-2C9A9A1D7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246817-A8B6-488C-A2F0-6C72A6D5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04453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64CBC1-8690-41E9-A901-D8750E3F6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D7AEB09-2117-4359-9D4B-F20A45B78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0968AB-0F1F-45AB-9D20-995406873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29592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0C5AD-B485-4D46-ACB9-7F5C48C77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4AB29A-9BF2-42D8-85CF-88F301E7E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7C0EEC-1AE9-4C07-B10C-297DA5FC5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44569-6283-4D2D-B0DA-C5CB1D1A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469A05-93C3-4727-993B-C0837489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E23C2D-5D12-48D9-8DA4-404B6CFE6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89809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C6EF5-B90F-43C9-B7AC-18893340E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6CA4E1B-5BC4-47E0-94AC-0475A63AB7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B4F9CD-F9B7-4067-9559-00A92615D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11A4CA-7A91-4ED7-BC56-D317CBD24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E49218-6561-4958-B6EF-8AB41AF01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1017AF-BB37-44C8-AEFB-1D52E8C4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30233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CD92C-B18B-43E0-B88D-4CBD259BA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787444-FDF7-4FDC-8A43-7567F2703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2A4A1E-8C43-42DA-AAC6-22BF21DCC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71D9E-BDAE-4E37-ADB5-64A608858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D374AF-8B52-4544-A35F-562B90270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01163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B7A8128-3829-4F39-B70B-14EEA7C3F8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070D13-EE03-4306-BCCD-D81711B8C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A2EC04-F57A-4742-9A6D-E5E4C3851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6C49F1-0F08-442B-97F2-F3C370F23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E75C9F-8117-4B8B-A9F7-9C826248A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32855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3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2870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4321" y="-42715"/>
            <a:ext cx="15199358" cy="839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39746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60" cy="39746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3167360" y="9566910"/>
            <a:ext cx="4206240" cy="39746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86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2482" y="444979"/>
            <a:ext cx="15840000" cy="1350170"/>
          </a:xfrm>
        </p:spPr>
        <p:txBody>
          <a:bodyPr/>
          <a:lstStyle>
            <a:lvl1pPr>
              <a:defRPr sz="9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71192" y="2390013"/>
            <a:ext cx="15840000" cy="6642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8007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92" y="444979"/>
            <a:ext cx="15840000" cy="1350170"/>
          </a:xfrm>
        </p:spPr>
        <p:txBody>
          <a:bodyPr/>
          <a:lstStyle>
            <a:lvl1pPr>
              <a:defRPr sz="9000" b="0" baseline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871192" y="2390013"/>
            <a:ext cx="15840000" cy="63720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162000" indent="0">
              <a:buNone/>
              <a:defRPr/>
            </a:lvl2pPr>
            <a:lvl3pPr marL="162000" indent="0">
              <a:buNone/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3302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92" y="444979"/>
            <a:ext cx="15840000" cy="1350170"/>
          </a:xfrm>
        </p:spPr>
        <p:txBody>
          <a:bodyPr/>
          <a:lstStyle>
            <a:lvl1pPr>
              <a:defRPr sz="9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871192" y="2390013"/>
            <a:ext cx="15840000" cy="6642000"/>
          </a:xfrm>
        </p:spPr>
        <p:txBody>
          <a:bodyPr/>
          <a:lstStyle>
            <a:lvl1pPr marL="513000" indent="-513000">
              <a:buSzPct val="80000"/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1112400" indent="-426600">
              <a:buSzPct val="80000"/>
              <a:buFont typeface="Wingdings" pitchFamily="2" charset="2"/>
              <a:buChar char="§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 marL="1717200" indent="-345600">
              <a:buSzPct val="80000"/>
              <a:buFont typeface="Arial" pitchFamily="34" charset="0"/>
              <a:buChar char="•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5978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92" y="444979"/>
            <a:ext cx="15840000" cy="1350170"/>
          </a:xfrm>
        </p:spPr>
        <p:txBody>
          <a:bodyPr/>
          <a:lstStyle>
            <a:lvl1pPr>
              <a:defRPr sz="9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71192" y="2389194"/>
            <a:ext cx="7560000" cy="6642000"/>
          </a:xfrm>
        </p:spPr>
        <p:txBody>
          <a:bodyPr/>
          <a:lstStyle>
            <a:lvl1pPr>
              <a:defRPr sz="4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42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36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152112" y="2389194"/>
            <a:ext cx="7560000" cy="6642000"/>
          </a:xfrm>
        </p:spPr>
        <p:txBody>
          <a:bodyPr/>
          <a:lstStyle>
            <a:lvl1pPr>
              <a:defRPr sz="4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42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36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5428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57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7F516-D0BF-4F29-B21F-08834670E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BFEFD0-786A-49B0-8692-A695EEED8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B8ED83-53C4-4221-B03B-005090AED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515E96-10AA-483F-AD32-ACA9A4D5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AAAE41-4538-4E0F-A6B3-A82C58088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12127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57866-7472-417D-BDD4-ACE042030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07BFA0-F837-427A-A1C8-E11100E31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D6AA0D-7DB8-4C91-9704-4124FA5D5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8DC52F-3FF7-4A7D-BC54-A937A7135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BAEA2E-3D00-44DB-B9FF-970BA9649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94914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E5A00-999F-429C-A7A8-1ADE8B899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82A667-070F-4A25-AD38-F65A37B0E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C486C5-EA1D-4B3D-98A5-0F3DC8C67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C6DFC5-DC77-45EE-840D-3752B3644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2DC37-F933-4205-824F-DC6C6C56E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45428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943100" y="445295"/>
            <a:ext cx="15840076" cy="135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943100" y="2447925"/>
            <a:ext cx="15840076" cy="664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9720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000" kern="1200">
          <a:solidFill>
            <a:srgbClr val="4A452A"/>
          </a:solidFill>
          <a:latin typeface="Cassandra" pitchFamily="66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000">
          <a:solidFill>
            <a:srgbClr val="4A452A"/>
          </a:solidFill>
          <a:latin typeface="Cassandra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000">
          <a:solidFill>
            <a:srgbClr val="4A452A"/>
          </a:solidFill>
          <a:latin typeface="Cassandra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000">
          <a:solidFill>
            <a:srgbClr val="4A452A"/>
          </a:solidFill>
          <a:latin typeface="Cassandra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000">
          <a:solidFill>
            <a:srgbClr val="4A452A"/>
          </a:solidFill>
          <a:latin typeface="Cassandra" pitchFamily="66" charset="0"/>
          <a:cs typeface="Arial" charset="0"/>
        </a:defRPr>
      </a:lvl5pPr>
      <a:lvl6pPr marL="685800" algn="ctr" rtl="0" fontAlgn="base">
        <a:spcBef>
          <a:spcPct val="0"/>
        </a:spcBef>
        <a:spcAft>
          <a:spcPct val="0"/>
        </a:spcAft>
        <a:defRPr sz="6000">
          <a:solidFill>
            <a:srgbClr val="17375E"/>
          </a:solidFill>
          <a:latin typeface="Arial" charset="0"/>
          <a:cs typeface="Arial" charset="0"/>
        </a:defRPr>
      </a:lvl6pPr>
      <a:lvl7pPr marL="1371600" algn="ctr" rtl="0" fontAlgn="base">
        <a:spcBef>
          <a:spcPct val="0"/>
        </a:spcBef>
        <a:spcAft>
          <a:spcPct val="0"/>
        </a:spcAft>
        <a:defRPr sz="6000">
          <a:solidFill>
            <a:srgbClr val="17375E"/>
          </a:solidFill>
          <a:latin typeface="Arial" charset="0"/>
          <a:cs typeface="Arial" charset="0"/>
        </a:defRPr>
      </a:lvl7pPr>
      <a:lvl8pPr marL="2057400" algn="ctr" rtl="0" fontAlgn="base">
        <a:spcBef>
          <a:spcPct val="0"/>
        </a:spcBef>
        <a:spcAft>
          <a:spcPct val="0"/>
        </a:spcAft>
        <a:defRPr sz="6000">
          <a:solidFill>
            <a:srgbClr val="17375E"/>
          </a:solidFill>
          <a:latin typeface="Arial" charset="0"/>
          <a:cs typeface="Arial" charset="0"/>
        </a:defRPr>
      </a:lvl8pPr>
      <a:lvl9pPr marL="2743200" algn="ctr" rtl="0" fontAlgn="base">
        <a:spcBef>
          <a:spcPct val="0"/>
        </a:spcBef>
        <a:spcAft>
          <a:spcPct val="0"/>
        </a:spcAft>
        <a:defRPr sz="6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514350" indent="-51435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·"/>
        <a:defRPr sz="4800" kern="1200">
          <a:solidFill>
            <a:srgbClr val="4A452A"/>
          </a:solidFill>
          <a:latin typeface="+mj-lt"/>
          <a:ea typeface="+mn-ea"/>
          <a:cs typeface="Arial" pitchFamily="34" charset="0"/>
        </a:defRPr>
      </a:lvl1pPr>
      <a:lvl2pPr marL="1114425" indent="-42862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4200" kern="1200">
          <a:solidFill>
            <a:srgbClr val="4A452A"/>
          </a:solidFill>
          <a:latin typeface="+mj-lt"/>
          <a:ea typeface="+mn-ea"/>
          <a:cs typeface="Arial" pitchFamily="34" charset="0"/>
        </a:defRPr>
      </a:lvl2pPr>
      <a:lvl3pPr marL="17145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rgbClr val="4A452A"/>
          </a:solidFill>
          <a:latin typeface="+mj-lt"/>
          <a:ea typeface="+mn-ea"/>
          <a:cs typeface="Arial" pitchFamily="34" charset="0"/>
        </a:defRPr>
      </a:lvl3pPr>
      <a:lvl4pPr marL="24003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3086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9CCDC-DDA5-48E1-BC03-3174E5C0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9AF66A-E4AF-4843-A7DA-870497DC5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7042B7-EE03-43ED-AC56-8E4ACB3828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D2EF0-A662-4E24-9E8A-F939D8ECC1DC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6C08FE-7C47-4465-84A5-F030A7657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8AAB1B-9D77-4D02-BF68-0AF85227D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56A00-18AD-409D-86D1-713EF7CFD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14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/>
          <p:nvPr/>
        </p:nvSpPr>
        <p:spPr>
          <a:xfrm>
            <a:off x="-69479" y="-124844"/>
            <a:ext cx="18425024" cy="10738118"/>
          </a:xfrm>
          <a:custGeom>
            <a:avLst/>
            <a:gdLst/>
            <a:ahLst/>
            <a:cxnLst/>
            <a:rect l="l" t="t" r="r" b="b"/>
            <a:pathLst>
              <a:path w="6186311" h="2531362" extrusionOk="0">
                <a:moveTo>
                  <a:pt x="6061851" y="2531362"/>
                </a:moveTo>
                <a:lnTo>
                  <a:pt x="124460" y="2531362"/>
                </a:lnTo>
                <a:cubicBezTo>
                  <a:pt x="55880" y="2531362"/>
                  <a:pt x="0" y="2475482"/>
                  <a:pt x="0" y="240690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061851" y="0"/>
                </a:lnTo>
                <a:cubicBezTo>
                  <a:pt x="6130431" y="0"/>
                  <a:pt x="6186311" y="55880"/>
                  <a:pt x="6186311" y="124460"/>
                </a:cubicBezTo>
                <a:lnTo>
                  <a:pt x="6186311" y="2406902"/>
                </a:lnTo>
                <a:cubicBezTo>
                  <a:pt x="6186311" y="2475482"/>
                  <a:pt x="6130431" y="2531362"/>
                  <a:pt x="6061851" y="2531362"/>
                </a:cubicBezTo>
                <a:close/>
              </a:path>
            </a:pathLst>
          </a:custGeom>
          <a:solidFill>
            <a:srgbClr val="B8D6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1562458" y="3315307"/>
            <a:ext cx="16011863" cy="182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Развитие читательской </a:t>
            </a:r>
            <a:r>
              <a:rPr lang="ru-RU" sz="5400" b="1" i="0" u="none" strike="noStrike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грамотности </a:t>
            </a: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i="0" u="none" strike="noStrike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как способ повышения качества образования</a:t>
            </a:r>
          </a:p>
        </p:txBody>
      </p:sp>
      <p:sp>
        <p:nvSpPr>
          <p:cNvPr id="7" name="Google Shape;98;p1">
            <a:extLst>
              <a:ext uri="{FF2B5EF4-FFF2-40B4-BE49-F238E27FC236}">
                <a16:creationId xmlns:a16="http://schemas.microsoft.com/office/drawing/2014/main" id="{60DB2B44-7B60-40F8-8981-499C59E0D96D}"/>
              </a:ext>
            </a:extLst>
          </p:cNvPr>
          <p:cNvSpPr txBox="1"/>
          <p:nvPr/>
        </p:nvSpPr>
        <p:spPr>
          <a:xfrm>
            <a:off x="1278817" y="256156"/>
            <a:ext cx="16011863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Муниципальное бюджетное общеобразовательное учреждение </a:t>
            </a: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«Средняя общеобразовательная школа №32» </a:t>
            </a: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err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Тайгинского</a:t>
            </a:r>
            <a:r>
              <a:rPr lang="ru-RU" sz="28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городского округа</a:t>
            </a:r>
            <a:endParaRPr lang="ru-RU" sz="2800" b="1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CA4C3E-09A3-4DD2-AF6B-A47380DAB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17" y="6990561"/>
            <a:ext cx="3636083" cy="308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93" y="-446"/>
            <a:ext cx="18289586" cy="102878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7373" y="2691665"/>
            <a:ext cx="12529154" cy="704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44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345697"/>
            <a:ext cx="16344899" cy="959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A59154-8960-4F62-8C75-353C092FB5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7" b="29765"/>
          <a:stretch/>
        </p:blipFill>
        <p:spPr>
          <a:xfrm>
            <a:off x="1441044" y="560435"/>
            <a:ext cx="5734148" cy="341684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4E04EE-4558-4EB0-B116-8A4D9EFEC1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88"/>
          <a:stretch/>
        </p:blipFill>
        <p:spPr>
          <a:xfrm>
            <a:off x="2120878" y="3870390"/>
            <a:ext cx="6321881" cy="351902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C80C76F-B4FA-407D-8D4C-C006ACEF8F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72" t="9533" b="23030"/>
          <a:stretch/>
        </p:blipFill>
        <p:spPr>
          <a:xfrm>
            <a:off x="11112810" y="374219"/>
            <a:ext cx="6477191" cy="36030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0A96672-2655-454C-8BD6-C10DA3F2CC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97" t="3215" r="-2497" b="1414"/>
          <a:stretch/>
        </p:blipFill>
        <p:spPr>
          <a:xfrm>
            <a:off x="9302974" y="3835858"/>
            <a:ext cx="5820147" cy="415002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207FF1B-0316-4E63-8AD6-1B5D70E9EA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95" t="32253" r="15227" b="9760"/>
          <a:stretch/>
        </p:blipFill>
        <p:spPr>
          <a:xfrm>
            <a:off x="5891167" y="6825361"/>
            <a:ext cx="6505665" cy="346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77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2218" y="707829"/>
            <a:ext cx="12663563" cy="913624"/>
          </a:xfrm>
          <a:prstGeom prst="rect">
            <a:avLst/>
          </a:prstGeom>
        </p:spPr>
        <p:txBody>
          <a:bodyPr spcFirstLastPara="1" vert="horz" wrap="square" lIns="0" tIns="17312" rIns="0" bIns="0" rtlCol="0" anchor="ctr" anchorCtr="0">
            <a:spAutoFit/>
          </a:bodyPr>
          <a:lstStyle/>
          <a:p>
            <a:pPr marL="18223">
              <a:spcBef>
                <a:spcPts val="136"/>
              </a:spcBef>
            </a:pPr>
            <a:r>
              <a:rPr sz="5740" spc="-86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</a:t>
            </a:r>
            <a:r>
              <a:rPr sz="5740" spc="-7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740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endParaRPr sz="574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5B698E-930B-4A9F-BB8B-60CC6A56E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580" y="2507014"/>
            <a:ext cx="10140839" cy="67605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4120" y="562644"/>
            <a:ext cx="10079759" cy="953635"/>
          </a:xfrm>
          <a:prstGeom prst="rect">
            <a:avLst/>
          </a:prstGeom>
        </p:spPr>
        <p:txBody>
          <a:bodyPr spcFirstLastPara="1" vert="horz" wrap="square" lIns="0" tIns="17312" rIns="0" bIns="0" rtlCol="0" anchor="ctr" anchorCtr="0">
            <a:spAutoFit/>
          </a:bodyPr>
          <a:lstStyle/>
          <a:p>
            <a:pPr marL="18223">
              <a:spcBef>
                <a:spcPts val="136"/>
              </a:spcBef>
            </a:pPr>
            <a:r>
              <a:rPr sz="6000" b="1" spc="-2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</a:t>
            </a:r>
            <a:r>
              <a:rPr sz="6000" b="1" spc="-36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b="1" spc="-7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endParaRPr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11991" y="2775139"/>
            <a:ext cx="9547210" cy="5955004"/>
          </a:xfrm>
          <a:prstGeom prst="rect">
            <a:avLst/>
          </a:prstGeom>
        </p:spPr>
        <p:txBody>
          <a:bodyPr vert="horz" wrap="square" lIns="0" tIns="17312" rIns="0" bIns="0" rtlCol="0">
            <a:spAutoFit/>
          </a:bodyPr>
          <a:lstStyle/>
          <a:p>
            <a:pPr marL="17312">
              <a:lnSpc>
                <a:spcPts val="4585"/>
              </a:lnSpc>
              <a:spcBef>
                <a:spcPts val="136"/>
              </a:spcBef>
              <a:tabLst>
                <a:tab pos="579499" algn="l"/>
                <a:tab pos="580410" algn="l"/>
              </a:tabLst>
            </a:pPr>
            <a:r>
              <a:rPr lang="ru-RU" sz="4800" b="1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4800" b="1" spc="-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</a:t>
            </a:r>
            <a:r>
              <a:rPr sz="4800" b="1" spc="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spc="-2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sz="4800" b="1" spc="-2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03112" indent="-685800">
              <a:lnSpc>
                <a:spcPts val="4585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79499" algn="l"/>
                <a:tab pos="580410" algn="l"/>
              </a:tabLst>
            </a:pPr>
            <a:r>
              <a:rPr lang="ru-RU" sz="4800" b="1" spc="-2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4800" b="1" spc="-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онимать</a:t>
            </a:r>
            <a:r>
              <a:rPr sz="4800" b="1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sz="4800" b="1" spc="-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 </a:t>
            </a:r>
            <a:r>
              <a:rPr sz="4800" b="1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письменные </a:t>
            </a:r>
            <a:r>
              <a:rPr sz="4800" b="1" spc="-14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тексты</a:t>
            </a:r>
            <a:r>
              <a:rPr sz="4800" b="1" spc="-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800" b="1" spc="-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03112" indent="-685800">
              <a:lnSpc>
                <a:spcPts val="4585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79499" algn="l"/>
                <a:tab pos="580410" algn="l"/>
              </a:tabLst>
            </a:pPr>
            <a:r>
              <a:rPr sz="4800" b="1" spc="-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размышлять</a:t>
            </a:r>
            <a:r>
              <a:rPr sz="4800" b="1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sz="4800" b="1" spc="-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  <a:r>
              <a:rPr sz="4800" b="1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sz="4800" b="1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sz="4800" b="1" spc="-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аниматься</a:t>
            </a:r>
            <a:r>
              <a:rPr sz="4800" b="1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spc="-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чтением </a:t>
            </a:r>
            <a:r>
              <a:rPr sz="4800" b="1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4800" b="1" spc="-2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 </a:t>
            </a:r>
            <a:r>
              <a:rPr sz="4800" b="1" spc="-2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sz="4800" b="1" spc="-2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spc="-2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spc="-14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достигать</a:t>
            </a:r>
            <a:r>
              <a:rPr sz="4800" b="1" spc="-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своих</a:t>
            </a:r>
            <a:r>
              <a:rPr sz="4800" b="1" spc="-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spc="-2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целей</a:t>
            </a:r>
            <a:r>
              <a:rPr sz="4800" b="1" spc="-2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4800" b="1" spc="-29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3112" indent="-685800">
              <a:lnSpc>
                <a:spcPts val="4585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79499" algn="l"/>
                <a:tab pos="580410" algn="l"/>
              </a:tabLst>
            </a:pPr>
            <a:r>
              <a:rPr lang="ru-RU" sz="4800" b="1" spc="-2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4800" b="1" spc="-14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асширять</a:t>
            </a:r>
            <a:r>
              <a:rPr sz="4800" b="1" spc="-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</a:t>
            </a:r>
            <a:r>
              <a:rPr sz="4800" b="1" spc="-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r>
              <a:rPr sz="4800" b="1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sz="4800" b="1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spc="-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sz="4800" b="1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800" b="1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703112" indent="-685800">
              <a:lnSpc>
                <a:spcPts val="4585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79499" algn="l"/>
                <a:tab pos="580410" algn="l"/>
              </a:tabLst>
            </a:pPr>
            <a:r>
              <a:rPr sz="4800" b="1" spc="-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</a:t>
            </a:r>
            <a:r>
              <a:rPr sz="4800" b="1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sz="4800" b="1" spc="-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 </a:t>
            </a:r>
            <a:r>
              <a:rPr sz="4800" b="1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  <a:endParaRPr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AC9E47-889B-457A-A13E-05BF83422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12" y="5143500"/>
            <a:ext cx="5227619" cy="443135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143210" y="2095501"/>
          <a:ext cx="12001582" cy="7334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4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0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6233">
                <a:tc>
                  <a:txBody>
                    <a:bodyPr/>
                    <a:lstStyle/>
                    <a:p>
                      <a:r>
                        <a:rPr lang="ru-RU" sz="2100" i="1" dirty="0"/>
                        <a:t>№ </a:t>
                      </a:r>
                      <a:r>
                        <a:rPr lang="ru-RU" sz="2100" i="1" dirty="0" err="1"/>
                        <a:t>п</a:t>
                      </a:r>
                      <a:r>
                        <a:rPr lang="ru-RU" sz="2100" i="1" dirty="0"/>
                        <a:t>/</a:t>
                      </a:r>
                      <a:r>
                        <a:rPr lang="ru-RU" sz="2100" i="1" dirty="0" err="1"/>
                        <a:t>п</a:t>
                      </a:r>
                      <a:endParaRPr lang="ru-RU" sz="2100" i="1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ru-RU" sz="2100" i="1" dirty="0"/>
                        <a:t>СТРАНА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ru-RU" sz="2100" i="1" dirty="0"/>
                        <a:t>МЕСТО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3962">
                <a:tc>
                  <a:txBody>
                    <a:bodyPr/>
                    <a:lstStyle/>
                    <a:p>
                      <a:pPr algn="ctr"/>
                      <a:r>
                        <a:rPr lang="ru-RU" sz="42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КИТАЙ (ШАНХАЙ)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818">
                <a:tc>
                  <a:txBody>
                    <a:bodyPr/>
                    <a:lstStyle/>
                    <a:p>
                      <a:pPr algn="ctr"/>
                      <a:r>
                        <a:rPr lang="ru-RU" sz="42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СИНГАПУР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2-4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2818">
                <a:tc>
                  <a:txBody>
                    <a:bodyPr/>
                    <a:lstStyle/>
                    <a:p>
                      <a:pPr algn="ctr"/>
                      <a:r>
                        <a:rPr lang="ru-RU" sz="42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ЭСТОНИЯ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10-12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2818">
                <a:tc>
                  <a:txBody>
                    <a:bodyPr/>
                    <a:lstStyle/>
                    <a:p>
                      <a:pPr algn="ctr"/>
                      <a:r>
                        <a:rPr lang="ru-RU" sz="42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РОССИЯ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36-42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2818">
                <a:tc>
                  <a:txBody>
                    <a:bodyPr/>
                    <a:lstStyle/>
                    <a:p>
                      <a:pPr algn="ctr"/>
                      <a:r>
                        <a:rPr lang="ru-RU" sz="42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ТАЙЛАНД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45-51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2818">
                <a:tc>
                  <a:txBody>
                    <a:bodyPr/>
                    <a:lstStyle/>
                    <a:p>
                      <a:pPr algn="ctr"/>
                      <a:r>
                        <a:rPr lang="ru-RU" sz="42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КАЗАХСТАН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59-64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64679" y="857214"/>
            <a:ext cx="1135864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ЧИТАТЕЛЬСКАЯ ГРАМОТНОСТЬ</a:t>
            </a:r>
          </a:p>
          <a:p>
            <a:pPr algn="ctr"/>
            <a:endParaRPr lang="ru-RU" sz="21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429AB-B252-4A42-8533-921A766D9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74F18A-727A-491E-AA7C-45221BF1CC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9E517D-D35B-4516-A6E6-8C3212CDDD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F656A6-7B4C-4F24-8EB3-DF56C761A0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88"/>
          <a:stretch/>
        </p:blipFill>
        <p:spPr>
          <a:xfrm>
            <a:off x="561332" y="344640"/>
            <a:ext cx="7760782" cy="61261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30158E-C7D0-428A-8D6D-A91FFD6C6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503" y="4427537"/>
            <a:ext cx="8832017" cy="408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42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4120" y="562644"/>
            <a:ext cx="12237093" cy="953635"/>
          </a:xfrm>
          <a:prstGeom prst="rect">
            <a:avLst/>
          </a:prstGeom>
        </p:spPr>
        <p:txBody>
          <a:bodyPr spcFirstLastPara="1" vert="horz" wrap="square" lIns="0" tIns="17312" rIns="0" bIns="0" rtlCol="0" anchor="ctr" anchorCtr="0">
            <a:spAutoFit/>
          </a:bodyPr>
          <a:lstStyle/>
          <a:p>
            <a:pPr marL="18223">
              <a:spcBef>
                <a:spcPts val="136"/>
              </a:spcBef>
            </a:pPr>
            <a:r>
              <a:rPr sz="6000" b="1" spc="-29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</a:t>
            </a:r>
            <a:r>
              <a:rPr sz="6000" b="1" spc="-36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spc="-7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</a:t>
            </a:r>
            <a:endParaRPr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77782" y="1910788"/>
            <a:ext cx="10677832" cy="4453183"/>
          </a:xfrm>
          <a:prstGeom prst="rect">
            <a:avLst/>
          </a:prstGeom>
        </p:spPr>
        <p:txBody>
          <a:bodyPr vert="horz" wrap="square" lIns="0" tIns="17312" rIns="0" bIns="0" rtlCol="0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4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вычитывание информации из текста; </a:t>
            </a:r>
            <a:endParaRPr lang="ru-RU" sz="4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4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интерпретация прочитанного; </a:t>
            </a:r>
            <a:endParaRPr lang="ru-RU" sz="4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4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размышления и оценка прочитанного. </a:t>
            </a:r>
            <a:endParaRPr lang="ru-RU" sz="4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8EA276-D589-485F-B0B2-755BAD917C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271"/>
          <a:stretch/>
        </p:blipFill>
        <p:spPr>
          <a:xfrm>
            <a:off x="1032386" y="5604386"/>
            <a:ext cx="5341395" cy="351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95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37726-4D59-42DA-ADA2-3B48A9C64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15E009-7671-4306-8910-BABA988BC9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DC237C-C9B7-4C91-BCE4-41CA94A409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2F5855-A42B-454E-AF6B-C137811A5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4" y="0"/>
            <a:ext cx="18243755" cy="1217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86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59328" y="914600"/>
            <a:ext cx="12428672" cy="954555"/>
          </a:xfrm>
          <a:prstGeom prst="rect">
            <a:avLst/>
          </a:prstGeom>
        </p:spPr>
        <p:txBody>
          <a:bodyPr spcFirstLastPara="1" vert="horz" wrap="square" lIns="0" tIns="18223" rIns="0" bIns="0" rtlCol="0" anchor="ctr" anchorCtr="0">
            <a:spAutoFit/>
          </a:bodyPr>
          <a:lstStyle/>
          <a:p>
            <a:pPr marL="18223" marR="7289">
              <a:spcBef>
                <a:spcPts val="143"/>
              </a:spcBef>
            </a:pPr>
            <a:r>
              <a:rPr lang="ru-RU" sz="6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Смысловое чтение </a:t>
            </a:r>
            <a:endParaRPr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821365" y="2274255"/>
            <a:ext cx="10638706" cy="1618221"/>
            <a:chOff x="2234183" y="1584959"/>
            <a:chExt cx="7414259" cy="1127760"/>
          </a:xfrm>
        </p:grpSpPr>
        <p:sp>
          <p:nvSpPr>
            <p:cNvPr id="4" name="object 4"/>
            <p:cNvSpPr/>
            <p:nvPr/>
          </p:nvSpPr>
          <p:spPr>
            <a:xfrm>
              <a:off x="2247137" y="1597913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7204709" y="0"/>
                  </a:moveTo>
                  <a:lnTo>
                    <a:pt x="183642" y="0"/>
                  </a:lnTo>
                  <a:lnTo>
                    <a:pt x="134805" y="6556"/>
                  </a:lnTo>
                  <a:lnTo>
                    <a:pt x="90932" y="25061"/>
                  </a:lnTo>
                  <a:lnTo>
                    <a:pt x="53768" y="53768"/>
                  </a:lnTo>
                  <a:lnTo>
                    <a:pt x="25061" y="90932"/>
                  </a:lnTo>
                  <a:lnTo>
                    <a:pt x="6556" y="134805"/>
                  </a:lnTo>
                  <a:lnTo>
                    <a:pt x="0" y="183642"/>
                  </a:lnTo>
                  <a:lnTo>
                    <a:pt x="0" y="918210"/>
                  </a:lnTo>
                  <a:lnTo>
                    <a:pt x="6556" y="967046"/>
                  </a:lnTo>
                  <a:lnTo>
                    <a:pt x="25061" y="1010919"/>
                  </a:lnTo>
                  <a:lnTo>
                    <a:pt x="53768" y="1048083"/>
                  </a:lnTo>
                  <a:lnTo>
                    <a:pt x="90931" y="1076790"/>
                  </a:lnTo>
                  <a:lnTo>
                    <a:pt x="134805" y="1095295"/>
                  </a:lnTo>
                  <a:lnTo>
                    <a:pt x="183642" y="1101852"/>
                  </a:lnTo>
                  <a:lnTo>
                    <a:pt x="7204709" y="1101852"/>
                  </a:lnTo>
                  <a:lnTo>
                    <a:pt x="7253546" y="1095295"/>
                  </a:lnTo>
                  <a:lnTo>
                    <a:pt x="7297420" y="1076790"/>
                  </a:lnTo>
                  <a:lnTo>
                    <a:pt x="7334583" y="1048083"/>
                  </a:lnTo>
                  <a:lnTo>
                    <a:pt x="7363290" y="1010920"/>
                  </a:lnTo>
                  <a:lnTo>
                    <a:pt x="7381795" y="967046"/>
                  </a:lnTo>
                  <a:lnTo>
                    <a:pt x="7388352" y="918210"/>
                  </a:lnTo>
                  <a:lnTo>
                    <a:pt x="7388352" y="183642"/>
                  </a:lnTo>
                  <a:lnTo>
                    <a:pt x="7381795" y="134805"/>
                  </a:lnTo>
                  <a:lnTo>
                    <a:pt x="7363290" y="90932"/>
                  </a:lnTo>
                  <a:lnTo>
                    <a:pt x="7334583" y="53768"/>
                  </a:lnTo>
                  <a:lnTo>
                    <a:pt x="7297419" y="25061"/>
                  </a:lnTo>
                  <a:lnTo>
                    <a:pt x="7253546" y="6556"/>
                  </a:lnTo>
                  <a:lnTo>
                    <a:pt x="7204709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 sz="2009"/>
            </a:p>
          </p:txBody>
        </p:sp>
        <p:sp>
          <p:nvSpPr>
            <p:cNvPr id="5" name="object 5"/>
            <p:cNvSpPr/>
            <p:nvPr/>
          </p:nvSpPr>
          <p:spPr>
            <a:xfrm>
              <a:off x="2247137" y="1597913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0" y="183642"/>
                  </a:moveTo>
                  <a:lnTo>
                    <a:pt x="6556" y="134805"/>
                  </a:lnTo>
                  <a:lnTo>
                    <a:pt x="25061" y="90932"/>
                  </a:lnTo>
                  <a:lnTo>
                    <a:pt x="53768" y="53768"/>
                  </a:lnTo>
                  <a:lnTo>
                    <a:pt x="90932" y="25061"/>
                  </a:lnTo>
                  <a:lnTo>
                    <a:pt x="134805" y="6556"/>
                  </a:lnTo>
                  <a:lnTo>
                    <a:pt x="183642" y="0"/>
                  </a:lnTo>
                  <a:lnTo>
                    <a:pt x="7204709" y="0"/>
                  </a:lnTo>
                  <a:lnTo>
                    <a:pt x="7253546" y="6556"/>
                  </a:lnTo>
                  <a:lnTo>
                    <a:pt x="7297419" y="25061"/>
                  </a:lnTo>
                  <a:lnTo>
                    <a:pt x="7334583" y="53768"/>
                  </a:lnTo>
                  <a:lnTo>
                    <a:pt x="7363290" y="90932"/>
                  </a:lnTo>
                  <a:lnTo>
                    <a:pt x="7381795" y="134805"/>
                  </a:lnTo>
                  <a:lnTo>
                    <a:pt x="7388352" y="183642"/>
                  </a:lnTo>
                  <a:lnTo>
                    <a:pt x="7388352" y="918210"/>
                  </a:lnTo>
                  <a:lnTo>
                    <a:pt x="7381795" y="967046"/>
                  </a:lnTo>
                  <a:lnTo>
                    <a:pt x="7363290" y="1010920"/>
                  </a:lnTo>
                  <a:lnTo>
                    <a:pt x="7334583" y="1048083"/>
                  </a:lnTo>
                  <a:lnTo>
                    <a:pt x="7297420" y="1076790"/>
                  </a:lnTo>
                  <a:lnTo>
                    <a:pt x="7253546" y="1095295"/>
                  </a:lnTo>
                  <a:lnTo>
                    <a:pt x="7204709" y="1101852"/>
                  </a:lnTo>
                  <a:lnTo>
                    <a:pt x="183642" y="1101852"/>
                  </a:lnTo>
                  <a:lnTo>
                    <a:pt x="134805" y="1095295"/>
                  </a:lnTo>
                  <a:lnTo>
                    <a:pt x="90931" y="1076790"/>
                  </a:lnTo>
                  <a:lnTo>
                    <a:pt x="53768" y="1048083"/>
                  </a:lnTo>
                  <a:lnTo>
                    <a:pt x="25061" y="1010919"/>
                  </a:lnTo>
                  <a:lnTo>
                    <a:pt x="6556" y="967046"/>
                  </a:lnTo>
                  <a:lnTo>
                    <a:pt x="0" y="918210"/>
                  </a:lnTo>
                  <a:lnTo>
                    <a:pt x="0" y="18364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9"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821365" y="3986507"/>
            <a:ext cx="10638706" cy="4646918"/>
            <a:chOff x="2234183" y="2778251"/>
            <a:chExt cx="7414259" cy="3238500"/>
          </a:xfrm>
        </p:grpSpPr>
        <p:sp>
          <p:nvSpPr>
            <p:cNvPr id="7" name="object 7"/>
            <p:cNvSpPr/>
            <p:nvPr/>
          </p:nvSpPr>
          <p:spPr>
            <a:xfrm>
              <a:off x="2247137" y="2791205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7204709" y="0"/>
                  </a:moveTo>
                  <a:lnTo>
                    <a:pt x="183642" y="0"/>
                  </a:lnTo>
                  <a:lnTo>
                    <a:pt x="134805" y="6556"/>
                  </a:lnTo>
                  <a:lnTo>
                    <a:pt x="90932" y="25061"/>
                  </a:lnTo>
                  <a:lnTo>
                    <a:pt x="53768" y="53768"/>
                  </a:lnTo>
                  <a:lnTo>
                    <a:pt x="25061" y="90931"/>
                  </a:lnTo>
                  <a:lnTo>
                    <a:pt x="6556" y="134805"/>
                  </a:lnTo>
                  <a:lnTo>
                    <a:pt x="0" y="183641"/>
                  </a:lnTo>
                  <a:lnTo>
                    <a:pt x="0" y="918209"/>
                  </a:lnTo>
                  <a:lnTo>
                    <a:pt x="6556" y="967046"/>
                  </a:lnTo>
                  <a:lnTo>
                    <a:pt x="25061" y="1010919"/>
                  </a:lnTo>
                  <a:lnTo>
                    <a:pt x="53768" y="1048083"/>
                  </a:lnTo>
                  <a:lnTo>
                    <a:pt x="90931" y="1076790"/>
                  </a:lnTo>
                  <a:lnTo>
                    <a:pt x="134805" y="1095295"/>
                  </a:lnTo>
                  <a:lnTo>
                    <a:pt x="183642" y="1101852"/>
                  </a:lnTo>
                  <a:lnTo>
                    <a:pt x="7204709" y="1101852"/>
                  </a:lnTo>
                  <a:lnTo>
                    <a:pt x="7253546" y="1095295"/>
                  </a:lnTo>
                  <a:lnTo>
                    <a:pt x="7297420" y="1076790"/>
                  </a:lnTo>
                  <a:lnTo>
                    <a:pt x="7334583" y="1048083"/>
                  </a:lnTo>
                  <a:lnTo>
                    <a:pt x="7363290" y="1010919"/>
                  </a:lnTo>
                  <a:lnTo>
                    <a:pt x="7381795" y="967046"/>
                  </a:lnTo>
                  <a:lnTo>
                    <a:pt x="7388352" y="918209"/>
                  </a:lnTo>
                  <a:lnTo>
                    <a:pt x="7388352" y="183641"/>
                  </a:lnTo>
                  <a:lnTo>
                    <a:pt x="7381795" y="134805"/>
                  </a:lnTo>
                  <a:lnTo>
                    <a:pt x="7363290" y="90932"/>
                  </a:lnTo>
                  <a:lnTo>
                    <a:pt x="7334583" y="53768"/>
                  </a:lnTo>
                  <a:lnTo>
                    <a:pt x="7297419" y="25061"/>
                  </a:lnTo>
                  <a:lnTo>
                    <a:pt x="7253546" y="6556"/>
                  </a:lnTo>
                  <a:lnTo>
                    <a:pt x="7204709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 sz="2009"/>
            </a:p>
          </p:txBody>
        </p:sp>
        <p:sp>
          <p:nvSpPr>
            <p:cNvPr id="8" name="object 8"/>
            <p:cNvSpPr/>
            <p:nvPr/>
          </p:nvSpPr>
          <p:spPr>
            <a:xfrm>
              <a:off x="2247137" y="2791205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0" y="183641"/>
                  </a:moveTo>
                  <a:lnTo>
                    <a:pt x="6556" y="134805"/>
                  </a:lnTo>
                  <a:lnTo>
                    <a:pt x="25061" y="90931"/>
                  </a:lnTo>
                  <a:lnTo>
                    <a:pt x="53768" y="53768"/>
                  </a:lnTo>
                  <a:lnTo>
                    <a:pt x="90932" y="25061"/>
                  </a:lnTo>
                  <a:lnTo>
                    <a:pt x="134805" y="6556"/>
                  </a:lnTo>
                  <a:lnTo>
                    <a:pt x="183642" y="0"/>
                  </a:lnTo>
                  <a:lnTo>
                    <a:pt x="7204709" y="0"/>
                  </a:lnTo>
                  <a:lnTo>
                    <a:pt x="7253546" y="6556"/>
                  </a:lnTo>
                  <a:lnTo>
                    <a:pt x="7297419" y="25061"/>
                  </a:lnTo>
                  <a:lnTo>
                    <a:pt x="7334583" y="53768"/>
                  </a:lnTo>
                  <a:lnTo>
                    <a:pt x="7363290" y="90932"/>
                  </a:lnTo>
                  <a:lnTo>
                    <a:pt x="7381795" y="134805"/>
                  </a:lnTo>
                  <a:lnTo>
                    <a:pt x="7388352" y="183641"/>
                  </a:lnTo>
                  <a:lnTo>
                    <a:pt x="7388352" y="918209"/>
                  </a:lnTo>
                  <a:lnTo>
                    <a:pt x="7381795" y="967046"/>
                  </a:lnTo>
                  <a:lnTo>
                    <a:pt x="7363290" y="1010919"/>
                  </a:lnTo>
                  <a:lnTo>
                    <a:pt x="7334583" y="1048083"/>
                  </a:lnTo>
                  <a:lnTo>
                    <a:pt x="7297420" y="1076790"/>
                  </a:lnTo>
                  <a:lnTo>
                    <a:pt x="7253546" y="1095295"/>
                  </a:lnTo>
                  <a:lnTo>
                    <a:pt x="7204709" y="1101852"/>
                  </a:lnTo>
                  <a:lnTo>
                    <a:pt x="183642" y="1101852"/>
                  </a:lnTo>
                  <a:lnTo>
                    <a:pt x="134805" y="1095295"/>
                  </a:lnTo>
                  <a:lnTo>
                    <a:pt x="90931" y="1076790"/>
                  </a:lnTo>
                  <a:lnTo>
                    <a:pt x="53768" y="1048083"/>
                  </a:lnTo>
                  <a:lnTo>
                    <a:pt x="25061" y="1010919"/>
                  </a:lnTo>
                  <a:lnTo>
                    <a:pt x="6556" y="967046"/>
                  </a:lnTo>
                  <a:lnTo>
                    <a:pt x="0" y="918209"/>
                  </a:lnTo>
                  <a:lnTo>
                    <a:pt x="0" y="18364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9"/>
            </a:p>
          </p:txBody>
        </p:sp>
        <p:sp>
          <p:nvSpPr>
            <p:cNvPr id="9" name="object 9"/>
            <p:cNvSpPr/>
            <p:nvPr/>
          </p:nvSpPr>
          <p:spPr>
            <a:xfrm>
              <a:off x="2247137" y="3871721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7204709" y="0"/>
                  </a:moveTo>
                  <a:lnTo>
                    <a:pt x="183642" y="0"/>
                  </a:lnTo>
                  <a:lnTo>
                    <a:pt x="134805" y="6556"/>
                  </a:lnTo>
                  <a:lnTo>
                    <a:pt x="90932" y="25061"/>
                  </a:lnTo>
                  <a:lnTo>
                    <a:pt x="53768" y="53768"/>
                  </a:lnTo>
                  <a:lnTo>
                    <a:pt x="25061" y="90931"/>
                  </a:lnTo>
                  <a:lnTo>
                    <a:pt x="6556" y="134805"/>
                  </a:lnTo>
                  <a:lnTo>
                    <a:pt x="0" y="183641"/>
                  </a:lnTo>
                  <a:lnTo>
                    <a:pt x="0" y="918209"/>
                  </a:lnTo>
                  <a:lnTo>
                    <a:pt x="6556" y="967046"/>
                  </a:lnTo>
                  <a:lnTo>
                    <a:pt x="25061" y="1010919"/>
                  </a:lnTo>
                  <a:lnTo>
                    <a:pt x="53768" y="1048083"/>
                  </a:lnTo>
                  <a:lnTo>
                    <a:pt x="90931" y="1076790"/>
                  </a:lnTo>
                  <a:lnTo>
                    <a:pt x="134805" y="1095295"/>
                  </a:lnTo>
                  <a:lnTo>
                    <a:pt x="183642" y="1101852"/>
                  </a:lnTo>
                  <a:lnTo>
                    <a:pt x="7204709" y="1101852"/>
                  </a:lnTo>
                  <a:lnTo>
                    <a:pt x="7253546" y="1095295"/>
                  </a:lnTo>
                  <a:lnTo>
                    <a:pt x="7297420" y="1076790"/>
                  </a:lnTo>
                  <a:lnTo>
                    <a:pt x="7334583" y="1048083"/>
                  </a:lnTo>
                  <a:lnTo>
                    <a:pt x="7363290" y="1010919"/>
                  </a:lnTo>
                  <a:lnTo>
                    <a:pt x="7381795" y="967046"/>
                  </a:lnTo>
                  <a:lnTo>
                    <a:pt x="7388352" y="918209"/>
                  </a:lnTo>
                  <a:lnTo>
                    <a:pt x="7388352" y="183641"/>
                  </a:lnTo>
                  <a:lnTo>
                    <a:pt x="7381795" y="134805"/>
                  </a:lnTo>
                  <a:lnTo>
                    <a:pt x="7363290" y="90932"/>
                  </a:lnTo>
                  <a:lnTo>
                    <a:pt x="7334583" y="53768"/>
                  </a:lnTo>
                  <a:lnTo>
                    <a:pt x="7297419" y="25061"/>
                  </a:lnTo>
                  <a:lnTo>
                    <a:pt x="7253546" y="6556"/>
                  </a:lnTo>
                  <a:lnTo>
                    <a:pt x="7204709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 sz="2009"/>
            </a:p>
          </p:txBody>
        </p:sp>
        <p:sp>
          <p:nvSpPr>
            <p:cNvPr id="10" name="object 10"/>
            <p:cNvSpPr/>
            <p:nvPr/>
          </p:nvSpPr>
          <p:spPr>
            <a:xfrm>
              <a:off x="2247137" y="3871721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0" y="183641"/>
                  </a:moveTo>
                  <a:lnTo>
                    <a:pt x="6556" y="134805"/>
                  </a:lnTo>
                  <a:lnTo>
                    <a:pt x="25061" y="90931"/>
                  </a:lnTo>
                  <a:lnTo>
                    <a:pt x="53768" y="53768"/>
                  </a:lnTo>
                  <a:lnTo>
                    <a:pt x="90932" y="25061"/>
                  </a:lnTo>
                  <a:lnTo>
                    <a:pt x="134805" y="6556"/>
                  </a:lnTo>
                  <a:lnTo>
                    <a:pt x="183642" y="0"/>
                  </a:lnTo>
                  <a:lnTo>
                    <a:pt x="7204709" y="0"/>
                  </a:lnTo>
                  <a:lnTo>
                    <a:pt x="7253546" y="6556"/>
                  </a:lnTo>
                  <a:lnTo>
                    <a:pt x="7297419" y="25061"/>
                  </a:lnTo>
                  <a:lnTo>
                    <a:pt x="7334583" y="53768"/>
                  </a:lnTo>
                  <a:lnTo>
                    <a:pt x="7363290" y="90932"/>
                  </a:lnTo>
                  <a:lnTo>
                    <a:pt x="7381795" y="134805"/>
                  </a:lnTo>
                  <a:lnTo>
                    <a:pt x="7388352" y="183641"/>
                  </a:lnTo>
                  <a:lnTo>
                    <a:pt x="7388352" y="918209"/>
                  </a:lnTo>
                  <a:lnTo>
                    <a:pt x="7381795" y="967046"/>
                  </a:lnTo>
                  <a:lnTo>
                    <a:pt x="7363290" y="1010919"/>
                  </a:lnTo>
                  <a:lnTo>
                    <a:pt x="7334583" y="1048083"/>
                  </a:lnTo>
                  <a:lnTo>
                    <a:pt x="7297420" y="1076790"/>
                  </a:lnTo>
                  <a:lnTo>
                    <a:pt x="7253546" y="1095295"/>
                  </a:lnTo>
                  <a:lnTo>
                    <a:pt x="7204709" y="1101852"/>
                  </a:lnTo>
                  <a:lnTo>
                    <a:pt x="183642" y="1101852"/>
                  </a:lnTo>
                  <a:lnTo>
                    <a:pt x="134805" y="1095295"/>
                  </a:lnTo>
                  <a:lnTo>
                    <a:pt x="90931" y="1076790"/>
                  </a:lnTo>
                  <a:lnTo>
                    <a:pt x="53768" y="1048083"/>
                  </a:lnTo>
                  <a:lnTo>
                    <a:pt x="25061" y="1010919"/>
                  </a:lnTo>
                  <a:lnTo>
                    <a:pt x="6556" y="967046"/>
                  </a:lnTo>
                  <a:lnTo>
                    <a:pt x="0" y="918209"/>
                  </a:lnTo>
                  <a:lnTo>
                    <a:pt x="0" y="18364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9"/>
            </a:p>
          </p:txBody>
        </p:sp>
        <p:sp>
          <p:nvSpPr>
            <p:cNvPr id="11" name="object 11"/>
            <p:cNvSpPr/>
            <p:nvPr/>
          </p:nvSpPr>
          <p:spPr>
            <a:xfrm>
              <a:off x="2247137" y="4901945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7204709" y="0"/>
                  </a:moveTo>
                  <a:lnTo>
                    <a:pt x="183642" y="0"/>
                  </a:lnTo>
                  <a:lnTo>
                    <a:pt x="134805" y="6556"/>
                  </a:lnTo>
                  <a:lnTo>
                    <a:pt x="90932" y="25061"/>
                  </a:lnTo>
                  <a:lnTo>
                    <a:pt x="53768" y="53768"/>
                  </a:lnTo>
                  <a:lnTo>
                    <a:pt x="25061" y="90931"/>
                  </a:lnTo>
                  <a:lnTo>
                    <a:pt x="6556" y="134805"/>
                  </a:lnTo>
                  <a:lnTo>
                    <a:pt x="0" y="183641"/>
                  </a:lnTo>
                  <a:lnTo>
                    <a:pt x="0" y="918209"/>
                  </a:lnTo>
                  <a:lnTo>
                    <a:pt x="6556" y="967029"/>
                  </a:lnTo>
                  <a:lnTo>
                    <a:pt x="25061" y="1010897"/>
                  </a:lnTo>
                  <a:lnTo>
                    <a:pt x="53768" y="1048064"/>
                  </a:lnTo>
                  <a:lnTo>
                    <a:pt x="90931" y="1076779"/>
                  </a:lnTo>
                  <a:lnTo>
                    <a:pt x="134805" y="1095292"/>
                  </a:lnTo>
                  <a:lnTo>
                    <a:pt x="183642" y="1101852"/>
                  </a:lnTo>
                  <a:lnTo>
                    <a:pt x="7204709" y="1101852"/>
                  </a:lnTo>
                  <a:lnTo>
                    <a:pt x="7253546" y="1095292"/>
                  </a:lnTo>
                  <a:lnTo>
                    <a:pt x="7297420" y="1076779"/>
                  </a:lnTo>
                  <a:lnTo>
                    <a:pt x="7334583" y="1048064"/>
                  </a:lnTo>
                  <a:lnTo>
                    <a:pt x="7363290" y="1010897"/>
                  </a:lnTo>
                  <a:lnTo>
                    <a:pt x="7381795" y="967029"/>
                  </a:lnTo>
                  <a:lnTo>
                    <a:pt x="7388352" y="918209"/>
                  </a:lnTo>
                  <a:lnTo>
                    <a:pt x="7388352" y="183641"/>
                  </a:lnTo>
                  <a:lnTo>
                    <a:pt x="7381795" y="134805"/>
                  </a:lnTo>
                  <a:lnTo>
                    <a:pt x="7363290" y="90932"/>
                  </a:lnTo>
                  <a:lnTo>
                    <a:pt x="7334583" y="53768"/>
                  </a:lnTo>
                  <a:lnTo>
                    <a:pt x="7297419" y="25061"/>
                  </a:lnTo>
                  <a:lnTo>
                    <a:pt x="7253546" y="6556"/>
                  </a:lnTo>
                  <a:lnTo>
                    <a:pt x="7204709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 sz="2009"/>
            </a:p>
          </p:txBody>
        </p:sp>
        <p:sp>
          <p:nvSpPr>
            <p:cNvPr id="12" name="object 12"/>
            <p:cNvSpPr/>
            <p:nvPr/>
          </p:nvSpPr>
          <p:spPr>
            <a:xfrm>
              <a:off x="2247137" y="4901945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0" y="183641"/>
                  </a:moveTo>
                  <a:lnTo>
                    <a:pt x="6556" y="134805"/>
                  </a:lnTo>
                  <a:lnTo>
                    <a:pt x="25061" y="90931"/>
                  </a:lnTo>
                  <a:lnTo>
                    <a:pt x="53768" y="53768"/>
                  </a:lnTo>
                  <a:lnTo>
                    <a:pt x="90932" y="25061"/>
                  </a:lnTo>
                  <a:lnTo>
                    <a:pt x="134805" y="6556"/>
                  </a:lnTo>
                  <a:lnTo>
                    <a:pt x="183642" y="0"/>
                  </a:lnTo>
                  <a:lnTo>
                    <a:pt x="7204709" y="0"/>
                  </a:lnTo>
                  <a:lnTo>
                    <a:pt x="7253546" y="6556"/>
                  </a:lnTo>
                  <a:lnTo>
                    <a:pt x="7297419" y="25061"/>
                  </a:lnTo>
                  <a:lnTo>
                    <a:pt x="7334583" y="53768"/>
                  </a:lnTo>
                  <a:lnTo>
                    <a:pt x="7363290" y="90932"/>
                  </a:lnTo>
                  <a:lnTo>
                    <a:pt x="7381795" y="134805"/>
                  </a:lnTo>
                  <a:lnTo>
                    <a:pt x="7388352" y="183641"/>
                  </a:lnTo>
                  <a:lnTo>
                    <a:pt x="7388352" y="918209"/>
                  </a:lnTo>
                  <a:lnTo>
                    <a:pt x="7381795" y="967029"/>
                  </a:lnTo>
                  <a:lnTo>
                    <a:pt x="7363290" y="1010897"/>
                  </a:lnTo>
                  <a:lnTo>
                    <a:pt x="7334583" y="1048064"/>
                  </a:lnTo>
                  <a:lnTo>
                    <a:pt x="7297420" y="1076779"/>
                  </a:lnTo>
                  <a:lnTo>
                    <a:pt x="7253546" y="1095292"/>
                  </a:lnTo>
                  <a:lnTo>
                    <a:pt x="7204709" y="1101852"/>
                  </a:lnTo>
                  <a:lnTo>
                    <a:pt x="183642" y="1101852"/>
                  </a:lnTo>
                  <a:lnTo>
                    <a:pt x="134805" y="1095292"/>
                  </a:lnTo>
                  <a:lnTo>
                    <a:pt x="90931" y="1076779"/>
                  </a:lnTo>
                  <a:lnTo>
                    <a:pt x="53768" y="1048064"/>
                  </a:lnTo>
                  <a:lnTo>
                    <a:pt x="25061" y="1010897"/>
                  </a:lnTo>
                  <a:lnTo>
                    <a:pt x="6556" y="967029"/>
                  </a:lnTo>
                  <a:lnTo>
                    <a:pt x="0" y="918209"/>
                  </a:lnTo>
                  <a:lnTo>
                    <a:pt x="0" y="18364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051160" y="2644370"/>
            <a:ext cx="9635520" cy="5452411"/>
          </a:xfrm>
          <a:prstGeom prst="rect">
            <a:avLst/>
          </a:prstGeom>
        </p:spPr>
        <p:txBody>
          <a:bodyPr vert="horz" wrap="square" lIns="0" tIns="19134" rIns="0" bIns="0" rtlCol="0">
            <a:spAutoFit/>
          </a:bodyPr>
          <a:lstStyle/>
          <a:p>
            <a:pPr marL="38269">
              <a:spcBef>
                <a:spcPts val="151"/>
              </a:spcBef>
              <a:tabLst>
                <a:tab pos="615944" algn="l"/>
              </a:tabLst>
            </a:pPr>
            <a:r>
              <a:rPr lang="ru-RU" sz="4592" spc="-29" dirty="0">
                <a:solidFill>
                  <a:srgbClr val="FFFFFF"/>
                </a:solidFill>
                <a:latin typeface="Calibri"/>
                <a:cs typeface="Calibri"/>
              </a:rPr>
              <a:t>1. </a:t>
            </a:r>
            <a:r>
              <a:rPr sz="4592" spc="-29" dirty="0" err="1">
                <a:solidFill>
                  <a:srgbClr val="FFFFFF"/>
                </a:solidFill>
                <a:latin typeface="Calibri"/>
                <a:cs typeface="Calibri"/>
              </a:rPr>
              <a:t>Находить</a:t>
            </a:r>
            <a:r>
              <a:rPr sz="4592" spc="-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92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4592" spc="-14" dirty="0">
                <a:solidFill>
                  <a:srgbClr val="FFFFFF"/>
                </a:solidFill>
                <a:latin typeface="Calibri"/>
                <a:cs typeface="Calibri"/>
              </a:rPr>
              <a:t>извлекать</a:t>
            </a:r>
            <a:r>
              <a:rPr sz="4592" spc="-1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92" dirty="0">
                <a:solidFill>
                  <a:srgbClr val="FFFFFF"/>
                </a:solidFill>
                <a:latin typeface="Calibri"/>
                <a:cs typeface="Calibri"/>
              </a:rPr>
              <a:t>информацию</a:t>
            </a:r>
            <a:endParaRPr sz="4592" dirty="0">
              <a:latin typeface="Calibri"/>
              <a:cs typeface="Calibri"/>
            </a:endParaRPr>
          </a:p>
          <a:p>
            <a:pPr>
              <a:spcBef>
                <a:spcPts val="22"/>
              </a:spcBef>
            </a:pPr>
            <a:endParaRPr sz="5453" dirty="0">
              <a:latin typeface="Calibri"/>
              <a:cs typeface="Calibri"/>
            </a:endParaRPr>
          </a:p>
          <a:p>
            <a:pPr marL="18223" marR="1220045">
              <a:lnSpc>
                <a:spcPts val="4405"/>
              </a:lnSpc>
              <a:tabLst>
                <a:tab pos="521184" algn="l"/>
              </a:tabLst>
            </a:pPr>
            <a:r>
              <a:rPr lang="ru-RU" sz="4018" b="1" spc="-14" dirty="0">
                <a:solidFill>
                  <a:srgbClr val="FFFFFF"/>
                </a:solidFill>
                <a:latin typeface="Calibri"/>
                <a:cs typeface="Calibri"/>
              </a:rPr>
              <a:t>2. </a:t>
            </a:r>
            <a:r>
              <a:rPr sz="4018" b="1" spc="-14" dirty="0" err="1">
                <a:solidFill>
                  <a:srgbClr val="FFFFFF"/>
                </a:solidFill>
                <a:latin typeface="Calibri"/>
                <a:cs typeface="Calibri"/>
              </a:rPr>
              <a:t>Интегрировать</a:t>
            </a:r>
            <a:r>
              <a:rPr sz="4018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18" b="1" spc="-7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4018" b="1" spc="-14" dirty="0">
                <a:solidFill>
                  <a:srgbClr val="FFFFFF"/>
                </a:solidFill>
                <a:latin typeface="Calibri"/>
                <a:cs typeface="Calibri"/>
              </a:rPr>
              <a:t>интерпретировать  </a:t>
            </a:r>
            <a:r>
              <a:rPr sz="4018" b="1" spc="-7" dirty="0">
                <a:solidFill>
                  <a:srgbClr val="FFFFFF"/>
                </a:solidFill>
                <a:latin typeface="Calibri"/>
                <a:cs typeface="Calibri"/>
              </a:rPr>
              <a:t>информацию</a:t>
            </a:r>
            <a:endParaRPr sz="4018" dirty="0">
              <a:latin typeface="Calibri"/>
              <a:cs typeface="Calibri"/>
            </a:endParaRPr>
          </a:p>
          <a:p>
            <a:pPr marL="18223" marR="7289">
              <a:lnSpc>
                <a:spcPts val="4405"/>
              </a:lnSpc>
              <a:spcBef>
                <a:spcPts val="3401"/>
              </a:spcBef>
              <a:tabLst>
                <a:tab pos="521184" algn="l"/>
              </a:tabLst>
            </a:pPr>
            <a:r>
              <a:rPr lang="ru-RU" sz="4018" b="1" spc="-7" dirty="0">
                <a:solidFill>
                  <a:srgbClr val="FFFFFF"/>
                </a:solidFill>
                <a:latin typeface="Calibri"/>
                <a:cs typeface="Calibri"/>
              </a:rPr>
              <a:t>3. </a:t>
            </a:r>
            <a:r>
              <a:rPr sz="4018" b="1" spc="-7" dirty="0" err="1">
                <a:solidFill>
                  <a:srgbClr val="FFFFFF"/>
                </a:solidFill>
                <a:latin typeface="Calibri"/>
                <a:cs typeface="Calibri"/>
              </a:rPr>
              <a:t>Осмысливать</a:t>
            </a:r>
            <a:r>
              <a:rPr sz="4018" b="1" spc="-7" dirty="0">
                <a:solidFill>
                  <a:srgbClr val="FFFFFF"/>
                </a:solidFill>
                <a:latin typeface="Calibri"/>
                <a:cs typeface="Calibri"/>
              </a:rPr>
              <a:t> и </a:t>
            </a:r>
            <a:r>
              <a:rPr sz="4018" b="1" spc="-14" dirty="0">
                <a:solidFill>
                  <a:srgbClr val="FFFFFF"/>
                </a:solidFill>
                <a:latin typeface="Calibri"/>
                <a:cs typeface="Calibri"/>
              </a:rPr>
              <a:t>оценивать </a:t>
            </a:r>
            <a:r>
              <a:rPr sz="4018" b="1" spc="-29" dirty="0">
                <a:solidFill>
                  <a:srgbClr val="FFFFFF"/>
                </a:solidFill>
                <a:latin typeface="Calibri"/>
                <a:cs typeface="Calibri"/>
              </a:rPr>
              <a:t>содержание </a:t>
            </a:r>
            <a:r>
              <a:rPr sz="4018" b="1" spc="-7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z="4018" b="1" spc="-22" dirty="0">
                <a:solidFill>
                  <a:srgbClr val="FFFFFF"/>
                </a:solidFill>
                <a:latin typeface="Calibri"/>
                <a:cs typeface="Calibri"/>
              </a:rPr>
              <a:t>форму</a:t>
            </a:r>
            <a:r>
              <a:rPr sz="4018" b="1" spc="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18" b="1" spc="-22" dirty="0">
                <a:solidFill>
                  <a:srgbClr val="FFFFFF"/>
                </a:solidFill>
                <a:latin typeface="Calibri"/>
                <a:cs typeface="Calibri"/>
              </a:rPr>
              <a:t>текста</a:t>
            </a:r>
            <a:endParaRPr sz="4018" dirty="0">
              <a:latin typeface="Calibri"/>
              <a:cs typeface="Calibri"/>
            </a:endParaRPr>
          </a:p>
          <a:p>
            <a:pPr>
              <a:spcBef>
                <a:spcPts val="79"/>
              </a:spcBef>
              <a:buAutoNum type="arabicPeriod"/>
            </a:pPr>
            <a:endParaRPr sz="3659" dirty="0">
              <a:latin typeface="Calibri"/>
              <a:cs typeface="Calibri"/>
            </a:endParaRPr>
          </a:p>
          <a:p>
            <a:pPr marL="18223">
              <a:tabLst>
                <a:tab pos="521184" algn="l"/>
              </a:tabLst>
            </a:pPr>
            <a:r>
              <a:rPr lang="ru-RU" sz="4018" b="1" spc="-14" dirty="0">
                <a:solidFill>
                  <a:srgbClr val="FFFFFF"/>
                </a:solidFill>
                <a:latin typeface="Calibri"/>
                <a:cs typeface="Calibri"/>
              </a:rPr>
              <a:t>4. </a:t>
            </a:r>
            <a:r>
              <a:rPr sz="4018" b="1" spc="-14" dirty="0" err="1">
                <a:solidFill>
                  <a:srgbClr val="FFFFFF"/>
                </a:solidFill>
                <a:latin typeface="Calibri"/>
                <a:cs typeface="Calibri"/>
              </a:rPr>
              <a:t>Использовать</a:t>
            </a:r>
            <a:r>
              <a:rPr sz="4018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18" b="1" spc="-7" dirty="0">
                <a:solidFill>
                  <a:srgbClr val="FFFFFF"/>
                </a:solidFill>
                <a:latin typeface="Calibri"/>
                <a:cs typeface="Calibri"/>
              </a:rPr>
              <a:t>информацию из</a:t>
            </a:r>
            <a:r>
              <a:rPr sz="4018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18" b="1" spc="-22" dirty="0">
                <a:solidFill>
                  <a:srgbClr val="FFFFFF"/>
                </a:solidFill>
                <a:latin typeface="Calibri"/>
                <a:cs typeface="Calibri"/>
              </a:rPr>
              <a:t>текста</a:t>
            </a:r>
            <a:endParaRPr sz="4018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9AB08-AADB-4A15-84BE-1F4B5B333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DA6E5C-96F8-480E-ADCF-DE8C64E000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8306DB-09AE-4B03-BFC8-6D745A854B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E71E40-FB30-4506-A3F6-3D6253088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08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D2510-C978-4EFB-94FC-B47BF0719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62153F-3238-47E1-B6D7-C98DD3616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022" y="7260560"/>
            <a:ext cx="14809788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just" defTabSz="1371600">
              <a:buNone/>
            </a:pPr>
            <a:r>
              <a:rPr lang="ru-RU" altLang="ru-RU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Функционально грамотная личность </a:t>
            </a:r>
            <a:r>
              <a:rPr lang="ru-RU" alt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человек, ориентирующийся в мире и действующий в соответствии с общественными ценностями, ожиданиями и интересами.</a:t>
            </a:r>
          </a:p>
        </p:txBody>
      </p:sp>
      <p:pic>
        <p:nvPicPr>
          <p:cNvPr id="4" name="Picture 2" descr="Семинар «Эффективные способы формирования читательской грамотности  учащихся» - Новости - ГУО «Минский областной институт развития образования»">
            <a:extLst>
              <a:ext uri="{FF2B5EF4-FFF2-40B4-BE49-F238E27FC236}">
                <a16:creationId xmlns:a16="http://schemas.microsoft.com/office/drawing/2014/main" id="{7188D95F-35F7-4C7B-A55E-648C9DF84E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8" b="17365"/>
          <a:stretch/>
        </p:blipFill>
        <p:spPr bwMode="auto">
          <a:xfrm>
            <a:off x="766916" y="589936"/>
            <a:ext cx="10707329" cy="602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400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00234" y="6500516"/>
            <a:ext cx="5819356" cy="284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365621" y="1182573"/>
            <a:ext cx="1610523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–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не перелистывание книги, рассматривание картинок, это умение размышлять над прочитанным текстом,  отбирать необходимую информацию в огромном потоке информации и найти ей применение в своей жизненной ситуации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59504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67037C-02E5-4D81-BF9A-2D7C911E90CD}"/>
              </a:ext>
            </a:extLst>
          </p:cNvPr>
          <p:cNvSpPr txBox="1"/>
          <p:nvPr/>
        </p:nvSpPr>
        <p:spPr>
          <a:xfrm>
            <a:off x="294966" y="-32285"/>
            <a:ext cx="8642557" cy="8325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spcBef>
                <a:spcPts val="0"/>
              </a:spcBef>
              <a:spcAft>
                <a:spcPts val="600"/>
              </a:spcAft>
            </a:pPr>
            <a:r>
              <a:rPr lang="ru-RU" sz="4000" b="1" i="1" kern="1400" dirty="0">
                <a:ln>
                  <a:noFill/>
                </a:ln>
                <a:solidFill>
                  <a:srgbClr val="0B027C"/>
                </a:solidFill>
                <a:effectLst/>
                <a:latin typeface="Garamond" panose="02020404030301010803" pitchFamily="18" charset="0"/>
              </a:rPr>
              <a:t>13-30– 14-00  </a:t>
            </a:r>
            <a:endParaRPr lang="ru-RU" sz="40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600"/>
              </a:spcAft>
            </a:pPr>
            <a:r>
              <a:rPr lang="ru-RU" sz="4000" kern="1400" dirty="0">
                <a:ln>
                  <a:noFill/>
                </a:ln>
                <a:solidFill>
                  <a:srgbClr val="0B027C"/>
                </a:solidFill>
                <a:effectLst/>
                <a:latin typeface="Garamond" panose="02020404030301010803" pitchFamily="18" charset="0"/>
              </a:rPr>
              <a:t>   а) мастер-класс «Формирование читательской грамотности младших школьников» (уч. </a:t>
            </a:r>
            <a:r>
              <a:rPr lang="ru-RU" sz="4000" kern="1400" dirty="0" err="1">
                <a:ln>
                  <a:noFill/>
                </a:ln>
                <a:solidFill>
                  <a:srgbClr val="0B027C"/>
                </a:solidFill>
                <a:effectLst/>
                <a:latin typeface="Garamond" panose="02020404030301010803" pitchFamily="18" charset="0"/>
              </a:rPr>
              <a:t>нач.кл</a:t>
            </a:r>
            <a:r>
              <a:rPr lang="ru-RU" sz="4000" kern="1400" dirty="0">
                <a:ln>
                  <a:noFill/>
                </a:ln>
                <a:solidFill>
                  <a:srgbClr val="0B027C"/>
                </a:solidFill>
                <a:effectLst/>
                <a:latin typeface="Garamond" panose="02020404030301010803" pitchFamily="18" charset="0"/>
              </a:rPr>
              <a:t>. </a:t>
            </a:r>
            <a:r>
              <a:rPr lang="ru-RU" sz="4000" kern="1400" dirty="0" err="1">
                <a:ln>
                  <a:noFill/>
                </a:ln>
                <a:solidFill>
                  <a:srgbClr val="0B027C"/>
                </a:solidFill>
                <a:effectLst/>
                <a:latin typeface="Garamond" panose="02020404030301010803" pitchFamily="18" charset="0"/>
              </a:rPr>
              <a:t>Баканова</a:t>
            </a:r>
            <a:r>
              <a:rPr lang="ru-RU" sz="4000" kern="1400" dirty="0">
                <a:ln>
                  <a:noFill/>
                </a:ln>
                <a:solidFill>
                  <a:srgbClr val="0B027C"/>
                </a:solidFill>
                <a:effectLst/>
                <a:latin typeface="Garamond" panose="02020404030301010803" pitchFamily="18" charset="0"/>
              </a:rPr>
              <a:t> В.Ю., </a:t>
            </a:r>
            <a:r>
              <a:rPr lang="ru-RU" sz="4000" kern="1400" dirty="0" err="1">
                <a:ln>
                  <a:noFill/>
                </a:ln>
                <a:solidFill>
                  <a:srgbClr val="0B027C"/>
                </a:solidFill>
                <a:effectLst/>
                <a:latin typeface="Garamond" panose="02020404030301010803" pitchFamily="18" charset="0"/>
              </a:rPr>
              <a:t>каб</a:t>
            </a:r>
            <a:r>
              <a:rPr lang="ru-RU" sz="4000" kern="1400" dirty="0">
                <a:ln>
                  <a:noFill/>
                </a:ln>
                <a:solidFill>
                  <a:srgbClr val="0B027C"/>
                </a:solidFill>
                <a:effectLst/>
                <a:latin typeface="Garamond" panose="02020404030301010803" pitchFamily="18" charset="0"/>
              </a:rPr>
              <a:t>. №24)</a:t>
            </a:r>
            <a:endParaRPr lang="ru-RU" sz="40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340233" algn="l">
              <a:spcBef>
                <a:spcPts val="0"/>
              </a:spcBef>
              <a:spcAft>
                <a:spcPts val="600"/>
              </a:spcAft>
            </a:pPr>
            <a:r>
              <a:rPr lang="ru-RU" sz="4000" kern="1400" dirty="0">
                <a:ln>
                  <a:noFill/>
                </a:ln>
                <a:solidFill>
                  <a:srgbClr val="0B027C"/>
                </a:solidFill>
                <a:effectLst/>
                <a:latin typeface="Garamond" panose="02020404030301010803" pitchFamily="18" charset="0"/>
              </a:rPr>
              <a:t>б) фрагмент занятия внеурочной деятельности   курса «Читательская грамотность» (уч. рус. яз. и лит. </a:t>
            </a:r>
            <a:r>
              <a:rPr lang="ru-RU" sz="4000" kern="1400" dirty="0" err="1">
                <a:ln>
                  <a:noFill/>
                </a:ln>
                <a:solidFill>
                  <a:srgbClr val="0B027C"/>
                </a:solidFill>
                <a:effectLst/>
                <a:latin typeface="Garamond" panose="02020404030301010803" pitchFamily="18" charset="0"/>
              </a:rPr>
              <a:t>Ветлицына</a:t>
            </a:r>
            <a:r>
              <a:rPr lang="ru-RU" sz="4000" kern="1400" dirty="0">
                <a:ln>
                  <a:noFill/>
                </a:ln>
                <a:solidFill>
                  <a:srgbClr val="0B027C"/>
                </a:solidFill>
                <a:effectLst/>
                <a:latin typeface="Garamond" panose="02020404030301010803" pitchFamily="18" charset="0"/>
              </a:rPr>
              <a:t> Н.С., </a:t>
            </a:r>
            <a:r>
              <a:rPr lang="ru-RU" sz="4000" kern="1400" dirty="0" err="1">
                <a:ln>
                  <a:noFill/>
                </a:ln>
                <a:solidFill>
                  <a:srgbClr val="0B027C"/>
                </a:solidFill>
                <a:effectLst/>
                <a:latin typeface="Garamond" panose="02020404030301010803" pitchFamily="18" charset="0"/>
              </a:rPr>
              <a:t>каб</a:t>
            </a:r>
            <a:r>
              <a:rPr lang="ru-RU" sz="4000" kern="1400" dirty="0">
                <a:ln>
                  <a:noFill/>
                </a:ln>
                <a:solidFill>
                  <a:srgbClr val="0B027C"/>
                </a:solidFill>
                <a:effectLst/>
                <a:latin typeface="Garamond" panose="02020404030301010803" pitchFamily="18" charset="0"/>
              </a:rPr>
              <a:t>. №24а)</a:t>
            </a:r>
            <a:endParaRPr lang="ru-RU" sz="40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336880" algn="l">
              <a:spcBef>
                <a:spcPts val="0"/>
              </a:spcBef>
              <a:spcAft>
                <a:spcPts val="600"/>
              </a:spcAft>
            </a:pPr>
            <a:r>
              <a:rPr lang="ru-RU" sz="4000" kern="1400" dirty="0">
                <a:ln>
                  <a:noFill/>
                </a:ln>
                <a:solidFill>
                  <a:srgbClr val="0B027C"/>
                </a:solidFill>
                <a:effectLst/>
                <a:latin typeface="Garamond" panose="02020404030301010803" pitchFamily="18" charset="0"/>
              </a:rPr>
              <a:t>в) «Читательский дневник как средство формирования читательской компетенции.(уч. </a:t>
            </a:r>
            <a:r>
              <a:rPr lang="ru-RU" sz="4000" kern="1400" dirty="0" err="1">
                <a:ln>
                  <a:noFill/>
                </a:ln>
                <a:solidFill>
                  <a:srgbClr val="0B027C"/>
                </a:solidFill>
                <a:effectLst/>
                <a:latin typeface="Garamond" panose="02020404030301010803" pitchFamily="18" charset="0"/>
              </a:rPr>
              <a:t>нач.кл</a:t>
            </a:r>
            <a:r>
              <a:rPr lang="ru-RU" sz="4000" kern="1400" dirty="0">
                <a:ln>
                  <a:noFill/>
                </a:ln>
                <a:solidFill>
                  <a:srgbClr val="0B027C"/>
                </a:solidFill>
                <a:effectLst/>
                <a:latin typeface="Garamond" panose="02020404030301010803" pitchFamily="18" charset="0"/>
              </a:rPr>
              <a:t>. Снигирева Н.В., </a:t>
            </a:r>
            <a:r>
              <a:rPr lang="ru-RU" sz="4000" kern="1400" dirty="0" err="1">
                <a:ln>
                  <a:noFill/>
                </a:ln>
                <a:solidFill>
                  <a:srgbClr val="0B027C"/>
                </a:solidFill>
                <a:effectLst/>
                <a:latin typeface="Garamond" panose="02020404030301010803" pitchFamily="18" charset="0"/>
              </a:rPr>
              <a:t>каб</a:t>
            </a:r>
            <a:r>
              <a:rPr lang="ru-RU" sz="4000" kern="1400" dirty="0">
                <a:ln>
                  <a:noFill/>
                </a:ln>
                <a:solidFill>
                  <a:srgbClr val="0B027C"/>
                </a:solidFill>
                <a:effectLst/>
                <a:latin typeface="Garamond" panose="02020404030301010803" pitchFamily="18" charset="0"/>
              </a:rPr>
              <a:t>. №22)</a:t>
            </a:r>
            <a:endParaRPr lang="ru-RU" sz="40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6CD4EB-3F06-4668-983E-DB4B0F1E0235}"/>
              </a:ext>
            </a:extLst>
          </p:cNvPr>
          <p:cNvSpPr txBox="1"/>
          <p:nvPr/>
        </p:nvSpPr>
        <p:spPr>
          <a:xfrm>
            <a:off x="9144000" y="0"/>
            <a:ext cx="9144000" cy="1066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spcBef>
                <a:spcPts val="0"/>
              </a:spcBef>
              <a:spcAft>
                <a:spcPts val="600"/>
              </a:spcAft>
            </a:pPr>
            <a:r>
              <a:rPr lang="ru-RU" sz="4000" b="1" i="1" kern="1400" dirty="0">
                <a:ln>
                  <a:noFill/>
                </a:ln>
                <a:solidFill>
                  <a:srgbClr val="0B027C"/>
                </a:solidFill>
                <a:effectLst/>
                <a:latin typeface="Garamond" panose="02020404030301010803" pitchFamily="18" charset="0"/>
              </a:rPr>
              <a:t>14-10– 14-40 </a:t>
            </a:r>
            <a:endParaRPr lang="ru-RU" sz="40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600"/>
              </a:spcAft>
            </a:pPr>
            <a:r>
              <a:rPr lang="ru-RU" sz="4000" kern="1400" dirty="0">
                <a:ln>
                  <a:noFill/>
                </a:ln>
                <a:solidFill>
                  <a:srgbClr val="0B027C"/>
                </a:solidFill>
                <a:effectLst/>
                <a:latin typeface="Garamond" panose="02020404030301010803" pitchFamily="18" charset="0"/>
              </a:rPr>
              <a:t>  а) фрагмент внеурочного занятия по смысловому чтению "Все мы братья..."(на примере стихотворения в прозе И. С. Тургенева "Нищий " (уч. рус. яз. и лит. Лушникова С.А.,  </a:t>
            </a:r>
            <a:r>
              <a:rPr lang="ru-RU" sz="4000" kern="1400" dirty="0" err="1">
                <a:ln>
                  <a:noFill/>
                </a:ln>
                <a:solidFill>
                  <a:srgbClr val="0B027C"/>
                </a:solidFill>
                <a:effectLst/>
                <a:latin typeface="Garamond" panose="02020404030301010803" pitchFamily="18" charset="0"/>
              </a:rPr>
              <a:t>каб</a:t>
            </a:r>
            <a:r>
              <a:rPr lang="ru-RU" sz="4000" kern="1400" dirty="0">
                <a:ln>
                  <a:noFill/>
                </a:ln>
                <a:solidFill>
                  <a:srgbClr val="0B027C"/>
                </a:solidFill>
                <a:effectLst/>
                <a:latin typeface="Garamond" panose="02020404030301010803" pitchFamily="18" charset="0"/>
              </a:rPr>
              <a:t>. №25)</a:t>
            </a:r>
            <a:endParaRPr lang="ru-RU" sz="40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340893" algn="l">
              <a:spcBef>
                <a:spcPts val="0"/>
              </a:spcBef>
              <a:spcAft>
                <a:spcPts val="600"/>
              </a:spcAft>
            </a:pPr>
            <a:r>
              <a:rPr lang="ru-RU" sz="4000" kern="1400" dirty="0">
                <a:ln>
                  <a:noFill/>
                </a:ln>
                <a:solidFill>
                  <a:srgbClr val="0B027C"/>
                </a:solidFill>
                <a:effectLst/>
                <a:latin typeface="Garamond" panose="02020404030301010803" pitchFamily="18" charset="0"/>
              </a:rPr>
              <a:t>б) «Приёмы работы с научно-познавательными текстами на уроках окружающего мира как способ формирования читательской грамотности младших школьников» (уч. нач. </a:t>
            </a:r>
            <a:r>
              <a:rPr lang="ru-RU" sz="4000" kern="1400" dirty="0" err="1">
                <a:ln>
                  <a:noFill/>
                </a:ln>
                <a:solidFill>
                  <a:srgbClr val="0B027C"/>
                </a:solidFill>
                <a:effectLst/>
                <a:latin typeface="Garamond" panose="02020404030301010803" pitchFamily="18" charset="0"/>
              </a:rPr>
              <a:t>кл</a:t>
            </a:r>
            <a:r>
              <a:rPr lang="ru-RU" sz="4000" kern="1400" dirty="0">
                <a:solidFill>
                  <a:srgbClr val="0B027C"/>
                </a:solidFill>
                <a:latin typeface="Garamond" panose="02020404030301010803" pitchFamily="18" charset="0"/>
              </a:rPr>
              <a:t>.</a:t>
            </a:r>
            <a:r>
              <a:rPr lang="ru-RU" sz="4000" kern="1400" dirty="0">
                <a:ln>
                  <a:noFill/>
                </a:ln>
                <a:solidFill>
                  <a:srgbClr val="0B027C"/>
                </a:solidFill>
                <a:effectLst/>
                <a:latin typeface="Garamond" panose="02020404030301010803" pitchFamily="18" charset="0"/>
              </a:rPr>
              <a:t> Попова А.В., </a:t>
            </a:r>
            <a:r>
              <a:rPr lang="ru-RU" sz="4000" kern="1400" dirty="0" err="1">
                <a:ln>
                  <a:noFill/>
                </a:ln>
                <a:solidFill>
                  <a:srgbClr val="0B027C"/>
                </a:solidFill>
                <a:effectLst/>
                <a:latin typeface="Garamond" panose="02020404030301010803" pitchFamily="18" charset="0"/>
              </a:rPr>
              <a:t>каб</a:t>
            </a:r>
            <a:r>
              <a:rPr lang="ru-RU" sz="4000" kern="1400" dirty="0">
                <a:ln>
                  <a:noFill/>
                </a:ln>
                <a:solidFill>
                  <a:srgbClr val="0B027C"/>
                </a:solidFill>
                <a:effectLst/>
                <a:latin typeface="Garamond" panose="02020404030301010803" pitchFamily="18" charset="0"/>
              </a:rPr>
              <a:t>. №23) </a:t>
            </a:r>
          </a:p>
          <a:p>
            <a:pPr marL="0" marR="0" indent="340893" algn="l">
              <a:spcBef>
                <a:spcPts val="0"/>
              </a:spcBef>
              <a:spcAft>
                <a:spcPts val="600"/>
              </a:spcAft>
            </a:pPr>
            <a:r>
              <a:rPr lang="ru-RU" sz="4000" kern="1400" dirty="0">
                <a:ln>
                  <a:noFill/>
                </a:ln>
                <a:solidFill>
                  <a:srgbClr val="0B027C"/>
                </a:solidFill>
                <a:effectLst/>
                <a:latin typeface="Garamond" panose="02020404030301010803" pitchFamily="18" charset="0"/>
              </a:rPr>
              <a:t>в) «Извлечение и интерпретация текстовой информации. Формирование метапредметных умений» (уч. рус. яз. и лит. </a:t>
            </a:r>
            <a:r>
              <a:rPr lang="ru-RU" sz="4000" kern="1400" dirty="0" err="1">
                <a:ln>
                  <a:noFill/>
                </a:ln>
                <a:solidFill>
                  <a:srgbClr val="0B027C"/>
                </a:solidFill>
                <a:effectLst/>
                <a:latin typeface="Garamond" panose="02020404030301010803" pitchFamily="18" charset="0"/>
              </a:rPr>
              <a:t>Несмоленко</a:t>
            </a:r>
            <a:r>
              <a:rPr lang="ru-RU" sz="4000" kern="1400" dirty="0">
                <a:ln>
                  <a:noFill/>
                </a:ln>
                <a:solidFill>
                  <a:srgbClr val="0B027C"/>
                </a:solidFill>
                <a:effectLst/>
                <a:latin typeface="Garamond" panose="02020404030301010803" pitchFamily="18" charset="0"/>
              </a:rPr>
              <a:t> А.Г., </a:t>
            </a:r>
            <a:r>
              <a:rPr lang="ru-RU" sz="4000" kern="1400" dirty="0" err="1">
                <a:ln>
                  <a:noFill/>
                </a:ln>
                <a:solidFill>
                  <a:srgbClr val="0B027C"/>
                </a:solidFill>
                <a:effectLst/>
                <a:latin typeface="Garamond" panose="02020404030301010803" pitchFamily="18" charset="0"/>
              </a:rPr>
              <a:t>каб</a:t>
            </a:r>
            <a:r>
              <a:rPr lang="ru-RU" sz="4000" kern="1400" dirty="0">
                <a:ln>
                  <a:noFill/>
                </a:ln>
                <a:solidFill>
                  <a:srgbClr val="0B027C"/>
                </a:solidFill>
                <a:effectLst/>
                <a:latin typeface="Garamond" panose="02020404030301010803" pitchFamily="18" charset="0"/>
              </a:rPr>
              <a:t>. №24)</a:t>
            </a:r>
            <a:endParaRPr lang="ru-RU" sz="40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lnSpc>
                <a:spcPct val="225000"/>
              </a:lnSpc>
              <a:spcBef>
                <a:spcPts val="0"/>
              </a:spcBef>
              <a:spcAft>
                <a:spcPts val="598"/>
              </a:spcAft>
            </a:pPr>
            <a:r>
              <a:rPr lang="ru-RU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78560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Текст 2"/>
          <p:cNvSpPr txBox="1">
            <a:spLocks/>
          </p:cNvSpPr>
          <p:nvPr/>
        </p:nvSpPr>
        <p:spPr bwMode="auto">
          <a:xfrm>
            <a:off x="2771775" y="1309688"/>
            <a:ext cx="127444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3716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Люди перестают мыслить, когда перестают читать</a:t>
            </a:r>
          </a:p>
          <a:p>
            <a:pPr algn="r" defTabSz="13716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8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Д. Дидро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62106" y="2505146"/>
            <a:ext cx="13779509" cy="3337547"/>
          </a:xfrm>
          <a:prstGeom prst="rect">
            <a:avLst/>
          </a:prstGeom>
          <a:noFill/>
        </p:spPr>
        <p:txBody>
          <a:bodyPr wrap="square" lIns="156242" tIns="78120" rIns="156242" bIns="78120" rtlCol="0">
            <a:spAutoFit/>
          </a:bodyPr>
          <a:lstStyle/>
          <a:p>
            <a:pPr algn="ctr"/>
            <a:r>
              <a:rPr lang="ru-RU" sz="6888" b="1" dirty="0">
                <a:solidFill>
                  <a:srgbClr val="C00000"/>
                </a:solidFill>
                <a:latin typeface="Sitka Subheading" panose="02000505000000020004" pitchFamily="2" charset="0"/>
              </a:rPr>
              <a:t>ЖЕЛАЮ ДУМАЮЩИХ И ЧИТАЮЩИХ УЧЕНИКОВ</a:t>
            </a:r>
            <a:r>
              <a:rPr lang="ru-RU" sz="13775" b="1" dirty="0">
                <a:solidFill>
                  <a:srgbClr val="C00000"/>
                </a:solidFill>
                <a:latin typeface="Sitka Subheading" panose="02000505000000020004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29316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B25856-43B5-42BB-805C-6287F3DE05A3}"/>
              </a:ext>
            </a:extLst>
          </p:cNvPr>
          <p:cNvSpPr txBox="1"/>
          <p:nvPr/>
        </p:nvSpPr>
        <p:spPr>
          <a:xfrm>
            <a:off x="840259" y="401401"/>
            <a:ext cx="1637270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Функционально грамотный человек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человек, который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использовать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приобретаемые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жизни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знания, умения и навыки для решения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широкого диапазона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жизненных задач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различных сферах человеческой деятельности, общения и социальных отношений</a:t>
            </a:r>
          </a:p>
          <a:p>
            <a:pPr algn="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 Леонтьев)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D0ADFC-E42D-4E13-A21F-260DC1FC9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131" y="4290694"/>
            <a:ext cx="8709927" cy="544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7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1C12EF-6804-4E04-98F5-E20209A2AF33}"/>
              </a:ext>
            </a:extLst>
          </p:cNvPr>
          <p:cNvSpPr txBox="1"/>
          <p:nvPr/>
        </p:nvSpPr>
        <p:spPr>
          <a:xfrm>
            <a:off x="1293541" y="512762"/>
            <a:ext cx="160354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69975" algn="just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педагогической науке понятие «функциональная грамотность» относительно новое. Появилось оно в конце 60-х годов и впервые как международная проблема была обозначены в документах ЮНЕСКО.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67D24C-C4A1-4E80-A8E9-CB4CBCD649B4}"/>
              </a:ext>
            </a:extLst>
          </p:cNvPr>
          <p:cNvSpPr txBox="1"/>
          <p:nvPr/>
        </p:nvSpPr>
        <p:spPr>
          <a:xfrm>
            <a:off x="5136503" y="5528388"/>
            <a:ext cx="115186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1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6E9E29-8302-44BF-B91D-9C95DEF74F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49" y="3591743"/>
            <a:ext cx="10902567" cy="603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4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61535" y="1779373"/>
            <a:ext cx="16360346" cy="761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PISA </a:t>
            </a:r>
          </a:p>
          <a:p>
            <a:pPr algn="just"/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Международная программа по оценке качества обучения </a:t>
            </a:r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PISA (</a:t>
            </a:r>
            <a:r>
              <a:rPr lang="ru-RU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Assessment</a:t>
            </a:r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проводится раз в 3 года, </a:t>
            </a:r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начиная с 2000 г., и проходит под патронажем Организации экономического сотрудничества и развития. Цель этого масштабного тестирования — провести оценку грамотности 15-летних школьников в разных видах учебной деятельности: естественнонаучной, математической, компьютерной и читательской. </a:t>
            </a:r>
          </a:p>
          <a:p>
            <a:endParaRPr lang="ru-RU" sz="2100" dirty="0"/>
          </a:p>
        </p:txBody>
      </p:sp>
      <p:pic>
        <p:nvPicPr>
          <p:cNvPr id="3" name="Google Shape;137;p4" descr="https://asou-mo.ru/upload/media/common_photo/0001/01/thumb_461_common_photo_942x501.jpeg">
            <a:extLst>
              <a:ext uri="{FF2B5EF4-FFF2-40B4-BE49-F238E27FC236}">
                <a16:creationId xmlns:a16="http://schemas.microsoft.com/office/drawing/2014/main" id="{F1E88D98-CCFD-46F3-A8EE-D04CF8F795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33974" b="19714"/>
          <a:stretch/>
        </p:blipFill>
        <p:spPr>
          <a:xfrm>
            <a:off x="1161535" y="604966"/>
            <a:ext cx="3929449" cy="23488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0712" y="537646"/>
            <a:ext cx="10715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МАТЕМАТИЧЕСКАЯ ГРАМОТНОСТЬ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36052" y="2143104"/>
          <a:ext cx="12323057" cy="7606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5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7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2901"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/>
                        <a:t>№ </a:t>
                      </a:r>
                      <a:r>
                        <a:rPr lang="ru-RU" sz="2100" b="1" i="1" dirty="0" err="1"/>
                        <a:t>п</a:t>
                      </a:r>
                      <a:r>
                        <a:rPr lang="ru-RU" sz="2100" b="1" i="1" dirty="0"/>
                        <a:t>/</a:t>
                      </a:r>
                      <a:r>
                        <a:rPr lang="ru-RU" sz="2100" b="1" i="1" dirty="0" err="1"/>
                        <a:t>п</a:t>
                      </a:r>
                      <a:endParaRPr lang="ru-RU" sz="2100" b="1" i="1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/>
                        <a:t>СТРАНА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/>
                        <a:t>МЕСТО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901"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/>
                        <a:t>1.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/>
                        <a:t>КИТАЙ (ШАНХАЙ)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/>
                        <a:t>1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901"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/>
                        <a:t>2.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/>
                        <a:t>СИНГАПУР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/>
                        <a:t>2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901"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/>
                        <a:t>3.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/>
                        <a:t>ТАЙВАНЬ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/>
                        <a:t>3-5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901"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/>
                        <a:t>4.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/>
                        <a:t>ЭСТОНИЯ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/>
                        <a:t>10-12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2901"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/>
                        <a:t>5.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/>
                        <a:t>ЛАТВИЯ 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/>
                        <a:t>25-32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2901"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/>
                        <a:t>6.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/>
                        <a:t>РОССИЯ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/>
                        <a:t>31-39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2901"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/>
                        <a:t>7.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/>
                        <a:t>ЛИТВА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/>
                        <a:t>34-40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/>
                        <a:t>8.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i="1" dirty="0"/>
                        <a:t>ТУРЦИЯ</a:t>
                      </a:r>
                    </a:p>
                    <a:p>
                      <a:pPr algn="ctr"/>
                      <a:endParaRPr lang="ru-RU" sz="2100" b="1" i="1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/>
                        <a:t>42-46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2901"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/>
                        <a:t>9.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/>
                        <a:t>КИПР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/>
                        <a:t>45-47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2901"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/>
                        <a:t>10.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/>
                        <a:t>КАЗАХСТАН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/>
                        <a:t>47-50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6755" y="535741"/>
            <a:ext cx="122744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ЕТЕСТВЕННО-НАУЧНАЯ ГРАМОТНОСТЬ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160600"/>
              </p:ext>
            </p:extLst>
          </p:nvPr>
        </p:nvGraphicFramePr>
        <p:xfrm>
          <a:off x="3006755" y="1581666"/>
          <a:ext cx="12566666" cy="8169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5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4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38935">
                <a:tc>
                  <a:txBody>
                    <a:bodyPr/>
                    <a:lstStyle/>
                    <a:p>
                      <a:pPr algn="ctr"/>
                      <a:r>
                        <a:rPr lang="ru-RU" sz="2100" i="1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2100" i="1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2100" i="1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100" i="1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1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i="1" dirty="0">
                          <a:latin typeface="Times New Roman" pitchFamily="18" charset="0"/>
                          <a:cs typeface="Times New Roman" pitchFamily="18" charset="0"/>
                        </a:rPr>
                        <a:t>СТРАНА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i="1" dirty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066"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>
                          <a:latin typeface="Times New Roman" pitchFamily="18" charset="0"/>
                          <a:cs typeface="Times New Roman" pitchFamily="18" charset="0"/>
                        </a:rPr>
                        <a:t>КИТАЙ (ШАНХАЙ)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066"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>
                          <a:latin typeface="Times New Roman" pitchFamily="18" charset="0"/>
                          <a:cs typeface="Times New Roman" pitchFamily="18" charset="0"/>
                        </a:rPr>
                        <a:t>ГОНКОНГ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>
                          <a:latin typeface="Times New Roman" pitchFamily="18" charset="0"/>
                          <a:cs typeface="Times New Roman" pitchFamily="18" charset="0"/>
                        </a:rPr>
                        <a:t>2-3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066"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>
                          <a:latin typeface="Times New Roman" pitchFamily="18" charset="0"/>
                          <a:cs typeface="Times New Roman" pitchFamily="18" charset="0"/>
                        </a:rPr>
                        <a:t>ЭСТОНИЯ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>
                          <a:latin typeface="Times New Roman" pitchFamily="18" charset="0"/>
                          <a:cs typeface="Times New Roman" pitchFamily="18" charset="0"/>
                        </a:rPr>
                        <a:t>5-7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066"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>
                          <a:latin typeface="Times New Roman" pitchFamily="18" charset="0"/>
                          <a:cs typeface="Times New Roman" pitchFamily="18" charset="0"/>
                        </a:rPr>
                        <a:t>ВЬЕТНАМ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>
                          <a:latin typeface="Times New Roman" pitchFamily="18" charset="0"/>
                          <a:cs typeface="Times New Roman" pitchFamily="18" charset="0"/>
                        </a:rPr>
                        <a:t>7-15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066"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>
                          <a:latin typeface="Times New Roman" pitchFamily="18" charset="0"/>
                          <a:cs typeface="Times New Roman" pitchFamily="18" charset="0"/>
                        </a:rPr>
                        <a:t>ЛАТВИЯ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>
                          <a:latin typeface="Times New Roman" pitchFamily="18" charset="0"/>
                          <a:cs typeface="Times New Roman" pitchFamily="18" charset="0"/>
                        </a:rPr>
                        <a:t>23-29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066"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>
                          <a:latin typeface="Times New Roman" pitchFamily="18" charset="0"/>
                          <a:cs typeface="Times New Roman" pitchFamily="18" charset="0"/>
                        </a:rPr>
                        <a:t>ЛИТВА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>
                          <a:latin typeface="Times New Roman" pitchFamily="18" charset="0"/>
                          <a:cs typeface="Times New Roman" pitchFamily="18" charset="0"/>
                        </a:rPr>
                        <a:t>26-34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3066"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>
                          <a:latin typeface="Times New Roman" pitchFamily="18" charset="0"/>
                          <a:cs typeface="Times New Roman" pitchFamily="18" charset="0"/>
                        </a:rPr>
                        <a:t>РОССИЯ 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>
                          <a:latin typeface="Times New Roman" pitchFamily="18" charset="0"/>
                          <a:cs typeface="Times New Roman" pitchFamily="18" charset="0"/>
                        </a:rPr>
                        <a:t>34-38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3066"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>
                          <a:latin typeface="Times New Roman" pitchFamily="18" charset="0"/>
                          <a:cs typeface="Times New Roman" pitchFamily="18" charset="0"/>
                        </a:rPr>
                        <a:t>ТУРЦИЯ 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>
                          <a:latin typeface="Times New Roman" pitchFamily="18" charset="0"/>
                          <a:cs typeface="Times New Roman" pitchFamily="18" charset="0"/>
                        </a:rPr>
                        <a:t>41-43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3066"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>
                          <a:latin typeface="Times New Roman" pitchFamily="18" charset="0"/>
                          <a:cs typeface="Times New Roman" pitchFamily="18" charset="0"/>
                        </a:rPr>
                        <a:t>ТАЙЛАНД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>
                          <a:latin typeface="Times New Roman" pitchFamily="18" charset="0"/>
                          <a:cs typeface="Times New Roman" pitchFamily="18" charset="0"/>
                        </a:rPr>
                        <a:t>44-49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3066"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>
                          <a:latin typeface="Times New Roman" pitchFamily="18" charset="0"/>
                          <a:cs typeface="Times New Roman" pitchFamily="18" charset="0"/>
                        </a:rPr>
                        <a:t>КАЗАХСТАН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i="1" dirty="0">
                          <a:latin typeface="Times New Roman" pitchFamily="18" charset="0"/>
                          <a:cs typeface="Times New Roman" pitchFamily="18" charset="0"/>
                        </a:rPr>
                        <a:t>51-53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98443"/>
              </p:ext>
            </p:extLst>
          </p:nvPr>
        </p:nvGraphicFramePr>
        <p:xfrm>
          <a:off x="3143210" y="2095501"/>
          <a:ext cx="12001582" cy="6599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4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0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6233">
                <a:tc>
                  <a:txBody>
                    <a:bodyPr/>
                    <a:lstStyle/>
                    <a:p>
                      <a:r>
                        <a:rPr lang="ru-RU" sz="2100" i="1" dirty="0"/>
                        <a:t>№ </a:t>
                      </a:r>
                      <a:r>
                        <a:rPr lang="ru-RU" sz="2100" i="1" dirty="0" err="1"/>
                        <a:t>п</a:t>
                      </a:r>
                      <a:r>
                        <a:rPr lang="ru-RU" sz="2100" i="1" dirty="0"/>
                        <a:t>/</a:t>
                      </a:r>
                      <a:r>
                        <a:rPr lang="ru-RU" sz="2100" i="1" dirty="0" err="1"/>
                        <a:t>п</a:t>
                      </a:r>
                      <a:endParaRPr lang="ru-RU" sz="2100" i="1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ru-RU" sz="2100" i="1" dirty="0"/>
                        <a:t>СТРАНА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ru-RU" sz="2100" i="1" dirty="0"/>
                        <a:t>МЕСТО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8861">
                <a:tc>
                  <a:txBody>
                    <a:bodyPr/>
                    <a:lstStyle/>
                    <a:p>
                      <a:pPr algn="ctr"/>
                      <a:r>
                        <a:rPr lang="ru-RU" sz="42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КИТАЙ (ШАНХАЙ)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818">
                <a:tc>
                  <a:txBody>
                    <a:bodyPr/>
                    <a:lstStyle/>
                    <a:p>
                      <a:pPr algn="ctr"/>
                      <a:r>
                        <a:rPr lang="ru-RU" sz="42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СИНГАПУР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2-4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2818">
                <a:tc>
                  <a:txBody>
                    <a:bodyPr/>
                    <a:lstStyle/>
                    <a:p>
                      <a:pPr algn="ctr"/>
                      <a:r>
                        <a:rPr lang="ru-RU" sz="42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ЭСТОНИЯ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10-12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2818">
                <a:tc>
                  <a:txBody>
                    <a:bodyPr/>
                    <a:lstStyle/>
                    <a:p>
                      <a:pPr algn="ctr"/>
                      <a:r>
                        <a:rPr lang="ru-RU" sz="42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РОССИЯ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36-42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2818">
                <a:tc>
                  <a:txBody>
                    <a:bodyPr/>
                    <a:lstStyle/>
                    <a:p>
                      <a:pPr algn="ctr"/>
                      <a:r>
                        <a:rPr lang="ru-RU" sz="42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ТАЙЛАНД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45-51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2818">
                <a:tc>
                  <a:txBody>
                    <a:bodyPr/>
                    <a:lstStyle/>
                    <a:p>
                      <a:pPr algn="ctr"/>
                      <a:r>
                        <a:rPr lang="ru-RU" sz="42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КАЗАХСТАН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59-64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64679" y="857214"/>
            <a:ext cx="1135864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ЧИТАТЕЛЬСКАЯ ГРАМОТНОСТЬ</a:t>
            </a:r>
          </a:p>
          <a:p>
            <a:pPr algn="ctr"/>
            <a:endParaRPr lang="ru-RU" sz="21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56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1714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alibri"/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  <a:endParaRPr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sz="half" idx="1"/>
          </p:nvPr>
        </p:nvSpPr>
        <p:spPr>
          <a:xfrm>
            <a:off x="457200" y="1600200"/>
            <a:ext cx="8229600" cy="83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3000"/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Функциональная грамотность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отношений».</a:t>
            </a:r>
            <a:endParaRPr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244061"/>
              </a:buClr>
              <a:buSzPts val="3000"/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Функциональная грамотность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выработанная в процессе учебной и практической деятельности способность к компетентному и эффективному действию, умение находить оптимальные способы решения проблем, возникающих в ходе практической деятельности, и воплощать найденные решения.</a:t>
            </a:r>
            <a:endParaRPr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4" name="Google Shape;114;p3"/>
          <p:cNvGrpSpPr/>
          <p:nvPr/>
        </p:nvGrpSpPr>
        <p:grpSpPr>
          <a:xfrm>
            <a:off x="9144000" y="1668685"/>
            <a:ext cx="8760860" cy="8343677"/>
            <a:chOff x="1069" y="114411"/>
            <a:chExt cx="8760860" cy="8343677"/>
          </a:xfrm>
        </p:grpSpPr>
        <p:sp>
          <p:nvSpPr>
            <p:cNvPr id="115" name="Google Shape;115;p3"/>
            <p:cNvSpPr/>
            <p:nvPr/>
          </p:nvSpPr>
          <p:spPr>
            <a:xfrm>
              <a:off x="1069" y="114411"/>
              <a:ext cx="4171838" cy="2503103"/>
            </a:xfrm>
            <a:prstGeom prst="rect">
              <a:avLst/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1069" y="114411"/>
              <a:ext cx="4171838" cy="250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5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Математическая грамотность</a:t>
              </a:r>
              <a:endParaRPr sz="3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590091" y="114411"/>
              <a:ext cx="4171838" cy="2503103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4590091" y="114411"/>
              <a:ext cx="4171838" cy="250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5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Естественнонаучная грамотность</a:t>
              </a:r>
              <a:endParaRPr sz="3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1069" y="3034698"/>
              <a:ext cx="4171838" cy="2503103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1069" y="3034698"/>
              <a:ext cx="4171838" cy="250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5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Финансовая грамотность</a:t>
              </a:r>
              <a:endParaRPr sz="3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590091" y="3034698"/>
              <a:ext cx="4171838" cy="2503103"/>
            </a:xfrm>
            <a:prstGeom prst="rect">
              <a:avLst/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4590091" y="3034698"/>
              <a:ext cx="4171838" cy="250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5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Читательская грамотность</a:t>
              </a:r>
              <a:endParaRPr sz="3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57222" y="5876112"/>
              <a:ext cx="4171838" cy="2503103"/>
            </a:xfrm>
            <a:prstGeom prst="rect">
              <a:avLst/>
            </a:prstGeom>
            <a:solidFill>
              <a:srgbClr val="F7954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57222" y="5876112"/>
              <a:ext cx="4171838" cy="250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5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Глобальные компетенции</a:t>
              </a:r>
              <a:endParaRPr sz="3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590091" y="5954985"/>
              <a:ext cx="4171838" cy="2503103"/>
            </a:xfrm>
            <a:prstGeom prst="rect">
              <a:avLst/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4590091" y="5954985"/>
              <a:ext cx="4171838" cy="250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5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Креативное мышление</a:t>
              </a:r>
              <a:endParaRPr sz="3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3" descr="https://static.edsoo.ru/projects/edsoo/assets/images/logo.sv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 descr="https://static.edsoo.ru/projects/edsoo/assets/images/logo.sv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1318</TotalTime>
  <Words>781</Words>
  <Application>Microsoft Office PowerPoint</Application>
  <PresentationFormat>Произвольный</PresentationFormat>
  <Paragraphs>168</Paragraphs>
  <Slides>24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7" baseType="lpstr">
      <vt:lpstr>Cassandra</vt:lpstr>
      <vt:lpstr>Calibri</vt:lpstr>
      <vt:lpstr>Sitka Subheading</vt:lpstr>
      <vt:lpstr>Roboto</vt:lpstr>
      <vt:lpstr>Wingdings</vt:lpstr>
      <vt:lpstr>Garamond</vt:lpstr>
      <vt:lpstr>Book Antiqua</vt:lpstr>
      <vt:lpstr>Times New Roman</vt:lpstr>
      <vt:lpstr>Calibri Light</vt:lpstr>
      <vt:lpstr>Wingdings 2</vt:lpstr>
      <vt:lpstr>Arial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Функциональная грамотность</vt:lpstr>
      <vt:lpstr>Презентация PowerPoint</vt:lpstr>
      <vt:lpstr>Презентация PowerPoint</vt:lpstr>
      <vt:lpstr>Презентация PowerPoint</vt:lpstr>
      <vt:lpstr>ЧИТАТЕЛЬСКАЯ ГРАМОТНОСТЬ</vt:lpstr>
      <vt:lpstr>Читательская грамотность</vt:lpstr>
      <vt:lpstr>Презентация PowerPoint</vt:lpstr>
      <vt:lpstr>Презентация PowerPoint</vt:lpstr>
      <vt:lpstr>Читательская компетентность</vt:lpstr>
      <vt:lpstr>Презентация PowerPoint</vt:lpstr>
      <vt:lpstr>Смысловое чтение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Сергеева НА</dc:creator>
  <cp:lastModifiedBy>ученик</cp:lastModifiedBy>
  <cp:revision>15</cp:revision>
  <dcterms:created xsi:type="dcterms:W3CDTF">2006-08-16T00:00:00Z</dcterms:created>
  <dcterms:modified xsi:type="dcterms:W3CDTF">2022-04-22T12:24:40Z</dcterms:modified>
</cp:coreProperties>
</file>