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  <p:sldMasterId id="2147483708" r:id="rId3"/>
    <p:sldMasterId id="2147483720" r:id="rId4"/>
  </p:sldMasterIdLst>
  <p:notesMasterIdLst>
    <p:notesMasterId r:id="rId13"/>
  </p:notesMasterIdLst>
  <p:handoutMasterIdLst>
    <p:handoutMasterId r:id="rId14"/>
  </p:handoutMasterIdLst>
  <p:sldIdLst>
    <p:sldId id="1399" r:id="rId5"/>
    <p:sldId id="1531" r:id="rId6"/>
    <p:sldId id="1525" r:id="rId7"/>
    <p:sldId id="1551" r:id="rId8"/>
    <p:sldId id="1552" r:id="rId9"/>
    <p:sldId id="1553" r:id="rId10"/>
    <p:sldId id="1554" r:id="rId11"/>
    <p:sldId id="1555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ександровна Кузнецова" initials="НАК" lastIdx="1" clrIdx="0">
    <p:extLst>
      <p:ext uri="{19B8F6BF-5375-455C-9EA6-DF929625EA0E}">
        <p15:presenceInfo xmlns:p15="http://schemas.microsoft.com/office/powerpoint/2012/main" xmlns="" userId="S-1-5-21-641890267-1632098003-1939771592-1130" providerId="AD"/>
      </p:ext>
    </p:extLst>
  </p:cmAuthor>
  <p:cmAuthor id="2" name="Ирина Викторовна Давыдова" initials="ИВД" lastIdx="1" clrIdx="1">
    <p:extLst>
      <p:ext uri="{19B8F6BF-5375-455C-9EA6-DF929625EA0E}">
        <p15:presenceInfo xmlns:p15="http://schemas.microsoft.com/office/powerpoint/2012/main" xmlns="" userId="S-1-5-21-641890267-1632098003-1939771592-1243" providerId="AD"/>
      </p:ext>
    </p:extLst>
  </p:cmAuthor>
  <p:cmAuthor id="3" name="Евгений Олегович Аверьянов" initials="ЕОА" lastIdx="1" clrIdx="2">
    <p:extLst>
      <p:ext uri="{19B8F6BF-5375-455C-9EA6-DF929625EA0E}">
        <p15:presenceInfo xmlns:p15="http://schemas.microsoft.com/office/powerpoint/2012/main" xmlns="" userId="S-1-5-21-641890267-1632098003-1939771592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967"/>
    <a:srgbClr val="464D8A"/>
    <a:srgbClr val="9DC3E7"/>
    <a:srgbClr val="FFC000"/>
    <a:srgbClr val="FF6D6D"/>
    <a:srgbClr val="FF9999"/>
    <a:srgbClr val="D6F26E"/>
    <a:srgbClr val="FFFF66"/>
    <a:srgbClr val="FF5050"/>
    <a:srgbClr val="A3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660"/>
  </p:normalViewPr>
  <p:slideViewPr>
    <p:cSldViewPr snapToGrid="0">
      <p:cViewPr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FDD8-2C02-4134-B6C5-0205A0AA6CE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105-1CED-4066-AF93-3EAF9DC48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58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8001-1033-4607-B117-F18AC39DE2B2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F3DDF-732C-4B87-80AA-919E2885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7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0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7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A4210-5308-4771-844F-B296A8F0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CE2F19-83B8-4916-BA83-53E4CB67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316D4B-FBB1-45AF-A862-4A6B701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A94E-5754-4014-970A-89A32FB2BC6A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68BE1A-0CD3-4A7A-A09C-849373A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94C133-FCA6-4A50-A23A-86B546B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5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1D5DC-3F04-4ABF-AC71-B5998EB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5BF666-24F9-4CD0-B282-ED9B1BAD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21B27-7C75-4B82-852F-E9930A86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CF0A-A7A4-4193-B777-2F86BA904874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9BDC8-FDEA-44FF-88E3-9FB9CE3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12FB9-C83E-4C5C-B33D-6FA2128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D36AD6-E1BC-4F8C-AC97-B824EF35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BA2DBF-C9FA-4655-A233-9FD27A40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F3A5ED-7766-4CDD-9CD9-3EE47571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17B-8C39-4F0B-A472-1654AFB57905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83AE-42D6-4D1C-A4F6-FB53179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D513D-96AF-4BCB-8B9D-6C7F0251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9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2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7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0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1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85532-AE32-4864-92EE-41F64D6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0DF6B-160A-4164-8D95-E935AD87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58BC50-105D-4D01-A318-835F53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6465-1BAF-4CBF-964D-D961AEF4D623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A2C44-2970-4E57-88A4-49B442CC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6A87D-7097-4A2A-A35C-5A3D490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1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0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04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3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4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72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35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58DFD-2C3B-481C-AFC2-49EC00D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312B21-5552-4D6D-8646-E637EB9E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EE4C9A-0BAA-4418-9F2A-213930D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2B27-0341-4804-AE38-441E8F7FB7E4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8F437-BCA0-44D9-8A8B-9B19E1B0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F44162-C4B2-433A-BF68-139D460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6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0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91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71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90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7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27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7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56B94-B14E-48CD-813F-1472783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BF3DF-87AF-42DD-BA99-E61739D7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A979D9-E8D1-4184-807E-D964CE01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5645E0-34F2-46A4-A04C-5F8A2DC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C284-6CF9-4686-BD2F-BFC8D178CEF4}" type="datetime1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7A2AF8-D6F3-4651-9E59-BD6D0CE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9C537A-E433-4D9B-82ED-5C69EB2B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99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28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3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831E0-C237-48E1-937D-9777167A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5A78E2-9212-4BE8-949C-A614CEFA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72EC57-4112-42D1-A17F-CF62C3EE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4AAC-612B-4618-A9C6-21D5289C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30EDD7-3611-4B95-9D9A-FC29C8F7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7BC39B-5E11-44D4-A6FD-7F0CCF8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187-857E-46B2-84DB-5F8572D7E3F4}" type="datetime1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21E2A4-462D-448F-81AA-4AAF7E6E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16C235-C1A2-4CDA-9C21-591F399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1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F7D39-0156-48B9-AADD-CCC1A2F9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7B1831-215E-4CBB-BBC1-9EAD425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860-FBCB-48A7-840C-7B9CE2D48C25}" type="datetime1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18E6FA-F918-4ED0-BBBB-3971C7D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D9A044-4B1F-4352-A5E5-41B6077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708080-2F28-478C-8CD3-28DF232D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B290-0330-4536-839C-A92C8F83A036}" type="datetime1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7E51D1-544C-4E2A-8E63-CF585BA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7ED37D-0A70-48C4-90D0-40A7C39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7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63F8B-705C-459F-8D3C-B128889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CD1BA-C19F-40AC-A9D4-8D2042F2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BE600-EE5D-4C34-A246-B69C41B4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1FAA1-FB71-4072-8BA2-0389ED4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D385-E96B-4E0B-AC92-5FC0017ACCA1}" type="datetime1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99E184-BF67-4DAE-A2F9-948F247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719836-79BC-487D-97BF-1870688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C1A70-CCCA-4C9E-8063-D2B7AA6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876D2B-BAAD-4C2E-8966-BC3ABCAD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00D823-7029-4494-B280-5B60DC5D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0F04B0-630D-4CE4-B1C8-A5C13086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87C1-9C28-43B3-9E85-F9CE6FBF7BFC}" type="datetime1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56A663-E288-42C1-98B1-C433E18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18F-B205-45AD-97EC-9C3FA9E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7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F50AD-83E7-4951-B6DC-F0ACD5D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46D12-FCF2-45F2-B89B-88DF0337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AF0B2-CA0B-414C-AF2D-42C6ECBD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830C-F948-406F-9511-62C10F5A2C71}" type="datetime1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FF6B3-0462-4AFE-8284-25383923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F111E-9DF2-4CD5-BC78-FC473440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0542-84E3-4186-88AE-8E86A3A3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2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FD0355-688F-45EA-9B71-2D8859548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F7FCF1-4A68-4CDD-8DF7-39E34A6922D2}"/>
              </a:ext>
            </a:extLst>
          </p:cNvPr>
          <p:cNvSpPr txBox="1"/>
          <p:nvPr/>
        </p:nvSpPr>
        <p:spPr>
          <a:xfrm>
            <a:off x="262526" y="1727331"/>
            <a:ext cx="78463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Особенности реализации обновленных ФГОС НОО и ООО в образовательном процессе </a:t>
            </a:r>
            <a:r>
              <a:rPr lang="ru-RU" sz="4000" b="1" dirty="0" smtClean="0">
                <a:latin typeface="Times New Roman"/>
                <a:ea typeface="Times New Roman"/>
              </a:rPr>
              <a:t>школы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7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EF02E-D453-4D8B-997D-E8DC4C54781F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0696" y="1140590"/>
            <a:ext cx="380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0" y="1402200"/>
            <a:ext cx="3704688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5" y="1208749"/>
            <a:ext cx="3801979" cy="5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2224218" y="130572"/>
            <a:ext cx="6511324" cy="1010018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sz="2400" b="1" spc="-20" dirty="0">
                <a:solidFill>
                  <a:srgbClr val="0070C0"/>
                </a:solidFill>
                <a:latin typeface="Arial Black" panose="020B0A04020102020204" pitchFamily="34" charset="0"/>
              </a:rPr>
              <a:t>УТВЕРЖДЕНИЕ ФЕДЕРАЛЬНЫХ ГОСУДАРСТВЕННЫХ ОБРАЗОВАТЕЛЬНЫХ СТАНДАРТОВ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6663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894" y="365127"/>
            <a:ext cx="6929438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015899" y="1159333"/>
          <a:ext cx="7886700" cy="3876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15899" y="50117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Обязательное введение ФГОС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Рекомендуемое введение ФГОС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Введение 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49840" y="5543960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4582" y="6116212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9840" y="5011734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0"/>
            <a:ext cx="125351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4114800" cy="5890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04664"/>
            <a:ext cx="40324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48680"/>
            <a:ext cx="427074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6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319" y="552260"/>
            <a:ext cx="7517033" cy="57036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ЧЕК-ЛИСТ ГОТОВНОСТИ ОБРАЗОВАТЕЛЬНОЙ ОРГАНИЗАЦИИ К ВВЕДЕНИЮ ОБНОВЛЕННЫХ </a:t>
            </a: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ФГОС </a:t>
            </a: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НОО И ФГОС ООО </a:t>
            </a:r>
            <a:b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354802"/>
              </p:ext>
            </p:extLst>
          </p:nvPr>
        </p:nvGraphicFramePr>
        <p:xfrm>
          <a:off x="588476" y="1412340"/>
          <a:ext cx="10701196" cy="5393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1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Определены сроки перехода на обновленные ФГОС НОО и ФГОС ООО по каждому классу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Создана и функционирует рабочая группа по переходу на обновленные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Участие в федеральной апробации примерных основных образовательных программ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Разработаны и утверждены основные образовательные программы начального общего и основного общего образования в соответствии с приказами Министерства просвещения Российской Федерации № 286 от 31 мая 2021 г. и № 287 от 31 мая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Разработаны  и утверждены рабочие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программы по  учебным предметам, программы внеурочной деятельности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FF0000"/>
                          </a:solidFill>
                          <a:effectLst/>
                        </a:rPr>
                        <a:t>Разработан план  информационно-просветительской  работы с родителями (законными представителями) учащихся о переходе на обновленные ФГОС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6282">
                <a:tc>
                  <a:txBody>
                    <a:bodyPr/>
                    <a:lstStyle/>
                    <a:p>
                      <a:pPr marL="0" marR="221615" lvl="0" indent="0" algn="just">
                        <a:lnSpc>
                          <a:spcPct val="96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958215" algn="l"/>
                        </a:tabLst>
                      </a:pPr>
                      <a:r>
                        <a:rPr kumimoji="0" lang="ru-RU" sz="14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Приведена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соответствие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(локальные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акты)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организации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требованиями обновленных ФГОС (Правила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приема граждан на обучение, Положение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порядке зачета результатов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обучающимися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языках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регламентирующее режим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текущем контроле успеваемости и промежуточной аттестации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возможностями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</a:t>
                      </a:r>
                      <a:r>
                        <a:rPr lang="ru-RU" sz="14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</a:t>
                      </a:r>
                      <a:r>
                        <a:rPr lang="ru-RU" sz="1400" spc="12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обеспечение,</a:t>
                      </a:r>
                      <a:r>
                        <a:rPr lang="ru-RU" sz="1400" spc="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штатное</a:t>
                      </a:r>
                      <a:r>
                        <a:rPr lang="ru-RU" sz="1400" spc="6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</a:t>
                      </a:r>
                      <a:r>
                        <a:rPr lang="ru-RU" sz="1400" spc="5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др.);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Обеспечена доступность использования информационно-методических ресурсов для участников образовательной деятельности (компьютерная техника, интернет; методические материалы и периодика)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1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Организовано повышение квалификации всех учителей начальных классов, учителей-предметников, реализующих рабочие программы учебного плана начального, основного общего образования и других педагогических </a:t>
                      </a:r>
                      <a:r>
                        <a:rPr lang="ru-RU" sz="1400" spc="-30" dirty="0" smtClean="0">
                          <a:effectLst/>
                        </a:rPr>
                        <a:t>работников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95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 список учебников, учебных пособий, информационно-цифровых ресурсов, используемых в образовательном процессе в соответствии с обновленными ФГОС начального общего и основного общего образования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68" y="6663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152" y="300013"/>
            <a:ext cx="2973016" cy="6336704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002060"/>
                </a:solidFill>
              </a:rPr>
              <a:t/>
            </a:r>
            <a:br>
              <a:rPr lang="ru-RU" sz="1800" b="1" u="sng" dirty="0">
                <a:solidFill>
                  <a:srgbClr val="002060"/>
                </a:solidFill>
              </a:rPr>
            </a:br>
            <a:r>
              <a:rPr lang="ru-RU" sz="1800" b="1" u="sng" dirty="0">
                <a:solidFill>
                  <a:srgbClr val="002060"/>
                </a:solidFill>
              </a:rPr>
              <a:t>готовое: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титульный лист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пояснительная записка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общая характеристика предмета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цели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место в учебном плане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содержание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планируемые образовательные результаты: личностные, </a:t>
            </a:r>
            <a:r>
              <a:rPr lang="ru-RU" sz="1400" b="1" dirty="0" err="1">
                <a:solidFill>
                  <a:srgbClr val="002060"/>
                </a:solidFill>
              </a:rPr>
              <a:t>метапредметные</a:t>
            </a:r>
            <a:r>
              <a:rPr lang="ru-RU" sz="1400" b="1" dirty="0">
                <a:solidFill>
                  <a:srgbClr val="002060"/>
                </a:solidFill>
              </a:rPr>
              <a:t>, предметные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800" b="1" u="sng" dirty="0">
                <a:solidFill>
                  <a:srgbClr val="002060"/>
                </a:solidFill>
              </a:rPr>
              <a:t>работа учителя:</a:t>
            </a:r>
            <a:br>
              <a:rPr lang="ru-RU" sz="1800" b="1" u="sng" dirty="0">
                <a:solidFill>
                  <a:srgbClr val="002060"/>
                </a:solidFill>
              </a:rPr>
            </a:br>
            <a:r>
              <a:rPr lang="ru-RU" sz="1600" b="1" u="sng" dirty="0">
                <a:solidFill>
                  <a:srgbClr val="002060"/>
                </a:solidFill>
              </a:rPr>
              <a:t>тематическое планирование по конструктору 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- с возможной корректировкой часов на изучение, 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-  с выбором учебников и учебных пособий 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u="sng" dirty="0">
                <a:solidFill>
                  <a:srgbClr val="002060"/>
                </a:solidFill>
              </a:rPr>
              <a:t>- с использованием тематического классификатора 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FF0000"/>
                </a:solidFill>
              </a:rPr>
              <a:t>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</a:t>
            </a:r>
            <a:r>
              <a:rPr lang="ru-RU" sz="1400" b="1" dirty="0" err="1">
                <a:solidFill>
                  <a:srgbClr val="FF0000"/>
                </a:solidFill>
              </a:rPr>
              <a:t>ФГОСы</a:t>
            </a:r>
            <a:r>
              <a:rPr lang="ru-RU" sz="1400" b="1" dirty="0">
                <a:solidFill>
                  <a:srgbClr val="FF0000"/>
                </a:solidFill>
              </a:rPr>
              <a:t/>
            </a:r>
            <a:br>
              <a:rPr lang="ru-RU" sz="1400" b="1" dirty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8237" r="16991" b="397"/>
          <a:stretch/>
        </p:blipFill>
        <p:spPr bwMode="auto">
          <a:xfrm>
            <a:off x="1546524" y="200139"/>
            <a:ext cx="5916967" cy="40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21011" r="19804" b="33907"/>
          <a:stretch/>
        </p:blipFill>
        <p:spPr bwMode="auto">
          <a:xfrm>
            <a:off x="1524001" y="4365105"/>
            <a:ext cx="5580465" cy="23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8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Конструктор рабочих программ</a:t>
            </a:r>
            <a:endParaRPr lang="ru-RU" dirty="0"/>
          </a:p>
        </p:txBody>
      </p:sp>
      <p:pic>
        <p:nvPicPr>
          <p:cNvPr id="2051" name="Picture 3" descr="C:\Users\Зимадеева_2\Desktop\скрин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4" y="1260865"/>
            <a:ext cx="6145122" cy="49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6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СОЗДАНИЕ УСЛОВИЙ ДЛЯ ФОРМИРОВАНИЯ ФУНКЦИОНАЛЬНОЙ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определения ФГ : ФГОС НОО п.34.2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ФГОС ООО п.35.2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99" y="66630"/>
            <a:ext cx="1342829" cy="986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56040" y="3068960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Учащиеся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мотивационные мероприятия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ФГ в урочной, внеурочной деятельности,                     в системе дополнительного образования  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64532" y="2951050"/>
            <a:ext cx="3771428" cy="3646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8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Педагогические работники</a:t>
            </a:r>
          </a:p>
          <a:p>
            <a:pPr>
              <a:buFontTx/>
              <a:buChar char="-"/>
            </a:pPr>
            <a:r>
              <a:rPr lang="ru-RU" sz="8800" dirty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профессиональных компетенций</a:t>
            </a:r>
          </a:p>
          <a:p>
            <a:pPr marL="0" indent="0">
              <a:buNone/>
            </a:pPr>
            <a:endParaRPr lang="ru-RU" sz="5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8800" dirty="0">
                <a:solidFill>
                  <a:srgbClr val="002060"/>
                </a:solidFill>
                <a:latin typeface="Arial Black" panose="020B0A04020102020204" pitchFamily="34" charset="0"/>
              </a:rPr>
              <a:t>включение в рабочие программы материалов                        с целью формирования и оценки уровня ФГ</a:t>
            </a:r>
          </a:p>
          <a:p>
            <a:pPr marL="0" indent="0">
              <a:buNone/>
            </a:pPr>
            <a:endParaRPr lang="ru-RU" sz="8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6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372</Words>
  <Application>Microsoft Office PowerPoint</Application>
  <PresentationFormat>Произвольный</PresentationFormat>
  <Paragraphs>74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2_Тема Office</vt:lpstr>
      <vt:lpstr>5_Тема Office</vt:lpstr>
      <vt:lpstr>4_Тема Office</vt:lpstr>
      <vt:lpstr>Презентация PowerPoint</vt:lpstr>
      <vt:lpstr>Презентация PowerPoint</vt:lpstr>
      <vt:lpstr>Последовательность действий по введению ФГОС</vt:lpstr>
      <vt:lpstr>Презентация PowerPoint</vt:lpstr>
      <vt:lpstr>ЧЕК-ЛИСТ ГОТОВНОСТИ ОБРАЗОВАТЕЛЬНОЙ ОРГАНИЗАЦИИ К ВВЕДЕНИЮ ОБНОВЛЕННЫХ  ФГОС НОО И ФГОС ООО  </vt:lpstr>
      <vt:lpstr> готовое: титульный лист пояснительная записка общая характеристика предмета цели место в учебном плане содержание планируемые образовательные результаты: личностные, метапредметные, предметные  работа учителя: тематическое планирование по конструктору  - с возможной корректировкой часов на изучение,  -  с выбором учебников и учебных пособий  - с использованием тематического классификатора   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ФГОСы </vt:lpstr>
      <vt:lpstr>Конструктор рабочих программ</vt:lpstr>
      <vt:lpstr>СОЗДАНИЕ УСЛОВИЙ ДЛЯ ФОРМИРОВАНИЯ ФУНКЦИОНАЛЬНОЙ ГРАМОТНОСТИ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 Чернюк</dc:creator>
  <cp:lastModifiedBy>Зимадеева</cp:lastModifiedBy>
  <cp:revision>609</cp:revision>
  <cp:lastPrinted>2021-11-17T05:41:48Z</cp:lastPrinted>
  <dcterms:created xsi:type="dcterms:W3CDTF">2021-06-15T13:34:28Z</dcterms:created>
  <dcterms:modified xsi:type="dcterms:W3CDTF">2022-03-16T05:06:20Z</dcterms:modified>
</cp:coreProperties>
</file>